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48" r:id="rId2"/>
    <p:sldMasterId id="2147483760" r:id="rId3"/>
    <p:sldMasterId id="2147483784" r:id="rId4"/>
    <p:sldMasterId id="2147483796" r:id="rId5"/>
    <p:sldMasterId id="2147483809" r:id="rId6"/>
  </p:sldMasterIdLst>
  <p:notesMasterIdLst>
    <p:notesMasterId r:id="rId67"/>
  </p:notesMasterIdLst>
  <p:handoutMasterIdLst>
    <p:handoutMasterId r:id="rId68"/>
  </p:handoutMasterIdLst>
  <p:sldIdLst>
    <p:sldId id="713" r:id="rId7"/>
    <p:sldId id="976" r:id="rId8"/>
    <p:sldId id="736" r:id="rId9"/>
    <p:sldId id="921" r:id="rId10"/>
    <p:sldId id="900" r:id="rId11"/>
    <p:sldId id="901" r:id="rId12"/>
    <p:sldId id="308" r:id="rId13"/>
    <p:sldId id="796" r:id="rId14"/>
    <p:sldId id="799" r:id="rId15"/>
    <p:sldId id="763" r:id="rId16"/>
    <p:sldId id="770" r:id="rId17"/>
    <p:sldId id="806" r:id="rId18"/>
    <p:sldId id="258" r:id="rId19"/>
    <p:sldId id="1008" r:id="rId20"/>
    <p:sldId id="914" r:id="rId21"/>
    <p:sldId id="259" r:id="rId22"/>
    <p:sldId id="681" r:id="rId23"/>
    <p:sldId id="836" r:id="rId24"/>
    <p:sldId id="838" r:id="rId25"/>
    <p:sldId id="839" r:id="rId26"/>
    <p:sldId id="840" r:id="rId27"/>
    <p:sldId id="988" r:id="rId28"/>
    <p:sldId id="813" r:id="rId29"/>
    <p:sldId id="814" r:id="rId30"/>
    <p:sldId id="810" r:id="rId31"/>
    <p:sldId id="811" r:id="rId32"/>
    <p:sldId id="809" r:id="rId33"/>
    <p:sldId id="808" r:id="rId34"/>
    <p:sldId id="888" r:id="rId35"/>
    <p:sldId id="1006" r:id="rId36"/>
    <p:sldId id="944" r:id="rId37"/>
    <p:sldId id="945" r:id="rId38"/>
    <p:sldId id="848" r:id="rId39"/>
    <p:sldId id="847" r:id="rId40"/>
    <p:sldId id="930" r:id="rId41"/>
    <p:sldId id="968" r:id="rId42"/>
    <p:sldId id="398" r:id="rId43"/>
    <p:sldId id="1002" r:id="rId44"/>
    <p:sldId id="1003" r:id="rId45"/>
    <p:sldId id="1004" r:id="rId46"/>
    <p:sldId id="1005" r:id="rId47"/>
    <p:sldId id="974" r:id="rId48"/>
    <p:sldId id="975" r:id="rId49"/>
    <p:sldId id="956" r:id="rId50"/>
    <p:sldId id="957" r:id="rId51"/>
    <p:sldId id="958" r:id="rId52"/>
    <p:sldId id="939" r:id="rId53"/>
    <p:sldId id="934" r:id="rId54"/>
    <p:sldId id="935" r:id="rId55"/>
    <p:sldId id="977" r:id="rId56"/>
    <p:sldId id="1007" r:id="rId57"/>
    <p:sldId id="1009" r:id="rId58"/>
    <p:sldId id="1011" r:id="rId59"/>
    <p:sldId id="1012" r:id="rId60"/>
    <p:sldId id="1010" r:id="rId61"/>
    <p:sldId id="1013" r:id="rId62"/>
    <p:sldId id="980" r:id="rId63"/>
    <p:sldId id="853" r:id="rId64"/>
    <p:sldId id="873" r:id="rId65"/>
    <p:sldId id="898" r:id="rId66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Helvetic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252E9F"/>
    <a:srgbClr val="FFFFFF"/>
    <a:srgbClr val="FF9CF4"/>
    <a:srgbClr val="CCFFFF"/>
    <a:srgbClr val="CC0000"/>
    <a:srgbClr val="009900"/>
    <a:srgbClr val="223F87"/>
    <a:srgbClr val="3A4A7A"/>
    <a:srgbClr val="FFF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7"/>
    <p:restoredTop sz="94712"/>
  </p:normalViewPr>
  <p:slideViewPr>
    <p:cSldViewPr>
      <p:cViewPr varScale="1">
        <p:scale>
          <a:sx n="115" d="100"/>
          <a:sy n="115" d="100"/>
        </p:scale>
        <p:origin x="129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6352"/>
    </p:cViewPr>
  </p:sorterViewPr>
  <p:notesViewPr>
    <p:cSldViewPr>
      <p:cViewPr varScale="1">
        <p:scale>
          <a:sx n="84" d="100"/>
          <a:sy n="84" d="100"/>
        </p:scale>
        <p:origin x="-1320" y="-12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16499189359133"/>
          <c:y val="1.5806316289671711E-2"/>
          <c:w val="0.87658746673579113"/>
          <c:h val="0.7598830618354257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2258962060540889E-2"/>
                  <c:y val="-0.3776345467365102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38-5C4C-8A76-F47318E5D9F9}"/>
                </c:ext>
              </c:extLst>
            </c:dLbl>
            <c:dLbl>
              <c:idx val="1"/>
              <c:layout>
                <c:manualLayout>
                  <c:x val="1.3056591845546301E-3"/>
                  <c:y val="-0.2049355420519570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38-5C4C-8A76-F47318E5D9F9}"/>
                </c:ext>
              </c:extLst>
            </c:dLbl>
            <c:dLbl>
              <c:idx val="2"/>
              <c:layout>
                <c:manualLayout>
                  <c:x val="-1.3577796258667103E-4"/>
                  <c:y val="-0.13371872949804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38-5C4C-8A76-F47318E5D9F9}"/>
                </c:ext>
              </c:extLst>
            </c:dLbl>
            <c:dLbl>
              <c:idx val="3"/>
              <c:layout>
                <c:manualLayout>
                  <c:x val="5.6521578689088893E-5"/>
                  <c:y val="-6.011945435479530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38-5C4C-8A76-F47318E5D9F9}"/>
                </c:ext>
              </c:extLst>
            </c:dLbl>
            <c:dLbl>
              <c:idx val="4"/>
              <c:layout>
                <c:manualLayout>
                  <c:x val="-8.8063082826603603E-4"/>
                  <c:y val="-0.120666864657385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38-5C4C-8A76-F47318E5D9F9}"/>
                </c:ext>
              </c:extLst>
            </c:dLbl>
            <c:dLbl>
              <c:idx val="5"/>
              <c:layout>
                <c:manualLayout>
                  <c:x val="-6.7238980408612301E-4"/>
                  <c:y val="-0.106136802110771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38-5C4C-8A76-F47318E5D9F9}"/>
                </c:ext>
              </c:extLst>
            </c:dLbl>
            <c:dLbl>
              <c:idx val="6"/>
              <c:layout>
                <c:manualLayout>
                  <c:x val="-4.6416978839669407E-4"/>
                  <c:y val="-4.67734827910585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38-5C4C-8A76-F47318E5D9F9}"/>
                </c:ext>
              </c:extLst>
            </c:dLbl>
            <c:dLbl>
              <c:idx val="7"/>
              <c:layout>
                <c:manualLayout>
                  <c:x val="-1.4012403700035703E-3"/>
                  <c:y val="-4.232470586187779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38-5C4C-8A76-F47318E5D9F9}"/>
                </c:ext>
              </c:extLst>
            </c:dLbl>
            <c:dLbl>
              <c:idx val="8"/>
              <c:layout>
                <c:manualLayout>
                  <c:x val="-4.7549832806568405E-5"/>
                  <c:y val="-4.321435002395481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D38-5C4C-8A76-F47318E5D9F9}"/>
                </c:ext>
              </c:extLst>
            </c:dLbl>
            <c:dLbl>
              <c:idx val="9"/>
              <c:layout>
                <c:manualLayout>
                  <c:x val="-9.8475134035587919E-4"/>
                  <c:y val="-9.603310384862533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D38-5C4C-8A76-F47318E5D9F9}"/>
                </c:ext>
              </c:extLst>
            </c:dLbl>
            <c:dLbl>
              <c:idx val="10"/>
              <c:layout>
                <c:manualLayout>
                  <c:x val="-1.40135375925002E-3"/>
                  <c:y val="-0.223325862550055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D38-5C4C-8A76-F47318E5D9F9}"/>
                </c:ext>
              </c:extLst>
            </c:dLbl>
            <c:spPr>
              <a:noFill/>
              <a:ln w="25400">
                <a:noFill/>
              </a:ln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PowerPoint]Sheet1'!$A$1:$A$11</c:f>
              <c:strCache>
                <c:ptCount val="11"/>
                <c:pt idx="0">
                  <c:v>APAP</c:v>
                </c:pt>
                <c:pt idx="1">
                  <c:v>Drug</c:v>
                </c:pt>
                <c:pt idx="2">
                  <c:v>Hep B</c:v>
                </c:pt>
                <c:pt idx="3">
                  <c:v>Hep A</c:v>
                </c:pt>
                <c:pt idx="4">
                  <c:v>Autoimm</c:v>
                </c:pt>
                <c:pt idx="5">
                  <c:v>Ischemic</c:v>
                </c:pt>
                <c:pt idx="6">
                  <c:v>Wilson's</c:v>
                </c:pt>
                <c:pt idx="7">
                  <c:v>Budd-Chiari</c:v>
                </c:pt>
                <c:pt idx="8">
                  <c:v>Pregnancy</c:v>
                </c:pt>
                <c:pt idx="9">
                  <c:v>Other</c:v>
                </c:pt>
                <c:pt idx="10">
                  <c:v>Indeter</c:v>
                </c:pt>
              </c:strCache>
            </c:strRef>
          </c:cat>
          <c:val>
            <c:numRef>
              <c:f>'[Chart in Microsoft PowerPoint]Sheet1'!$B$1:$B$11</c:f>
              <c:numCache>
                <c:formatCode>General</c:formatCode>
                <c:ptCount val="11"/>
                <c:pt idx="0">
                  <c:v>1195</c:v>
                </c:pt>
                <c:pt idx="1">
                  <c:v>283</c:v>
                </c:pt>
                <c:pt idx="2">
                  <c:v>188</c:v>
                </c:pt>
                <c:pt idx="3">
                  <c:v>39</c:v>
                </c:pt>
                <c:pt idx="4">
                  <c:v>173</c:v>
                </c:pt>
                <c:pt idx="5">
                  <c:v>179</c:v>
                </c:pt>
                <c:pt idx="6">
                  <c:v>29</c:v>
                </c:pt>
                <c:pt idx="7">
                  <c:v>18</c:v>
                </c:pt>
                <c:pt idx="8">
                  <c:v>27</c:v>
                </c:pt>
                <c:pt idx="9">
                  <c:v>176</c:v>
                </c:pt>
                <c:pt idx="10">
                  <c:v>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D38-5C4C-8A76-F47318E5D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7241088"/>
        <c:axId val="182449280"/>
      </c:barChart>
      <c:catAx>
        <c:axId val="177241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525">
            <a:solidFill>
              <a:schemeClr val="bg1"/>
            </a:solidFill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824492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2449280"/>
        <c:scaling>
          <c:orientation val="minMax"/>
          <c:max val="120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/>
                </a:pPr>
                <a:r>
                  <a:rPr lang="en-US"/>
                  <a:t>n</a:t>
                </a:r>
              </a:p>
            </c:rich>
          </c:tx>
          <c:layout>
            <c:manualLayout>
              <c:xMode val="edge"/>
              <c:yMode val="edge"/>
              <c:x val="3.0925226812401903E-2"/>
              <c:y val="4.9825402259500211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9525">
            <a:solidFill>
              <a:schemeClr val="bg1"/>
            </a:solidFill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77241088"/>
        <c:crosses val="autoZero"/>
        <c:crossBetween val="between"/>
        <c:majorUnit val="100"/>
        <c:min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chemeClr val="accent4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8506DF71-3014-A54F-9350-AE6F48844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56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69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261E1920-7740-0B49-B360-587348D9E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407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182E6-5741-4DF3-A9CF-8CA1CCD61D3C}" type="slidenum">
              <a:rPr lang="en-US" smtClean="0">
                <a:ea typeface="ＭＳ Ｐゴシック"/>
                <a:cs typeface="ＭＳ Ｐゴシック"/>
              </a:rPr>
              <a:pPr/>
              <a:t>1</a:t>
            </a:fld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425CC52-8446-3549-A784-56D059988D5B}" type="slidenum">
              <a:rPr lang="en-US">
                <a:solidFill>
                  <a:srgbClr val="000000"/>
                </a:solidFill>
              </a:rPr>
              <a:pPr eaLnBrk="1" hangingPunct="1"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5790"/>
            <a:ext cx="5486400" cy="418338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93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CF818E-1FFD-430D-B5F7-34E69CBC11C2}" type="slidenum">
              <a:rPr lang="en-US" smtClean="0">
                <a:solidFill>
                  <a:prstClr val="white"/>
                </a:solidFill>
                <a:latin typeface="Arial" charset="0"/>
                <a:ea typeface="ＭＳ Ｐゴシック" pitchFamily="34" charset="-128"/>
              </a:rPr>
              <a:pPr/>
              <a:t>13</a:t>
            </a:fld>
            <a:endParaRPr lang="en-US">
              <a:solidFill>
                <a:prstClr val="white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1769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AE1A30EE-97C9-CD45-87C3-445E4D760610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15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/>
          <p:cNvSpPr txBox="1">
            <a:spLocks noGrp="1" noChangeArrowheads="1"/>
          </p:cNvSpPr>
          <p:nvPr/>
        </p:nvSpPr>
        <p:spPr bwMode="auto">
          <a:xfrm>
            <a:off x="3886200" y="8686489"/>
            <a:ext cx="2971800" cy="4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F4AF4890-455D-4496-8133-8969EFF26942}" type="slidenum">
              <a:rPr lang="en-US" sz="1200">
                <a:solidFill>
                  <a:prstClr val="black"/>
                </a:solidFill>
                <a:latin typeface="Arial" charset="0"/>
                <a:ea typeface="ＭＳ Ｐゴシック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prstClr val="black"/>
              </a:solidFill>
              <a:latin typeface="Arial" charset="0"/>
              <a:ea typeface="ＭＳ Ｐゴシック"/>
            </a:endParaRPr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9735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B3E576FA-FC4A-844F-BD35-018491C7B38A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17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A2E14B8-121A-C740-B47A-DF9EA550386E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2B19BF4-353C-914B-95A4-DCAB643D2FF3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006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32D3825-5DD4-0141-B940-19785AA049B3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396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46C3A27-FD3D-7449-9919-C0E1924299F7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93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5484AC-DF6B-42EB-BCC9-AB6194D5FDE5}" type="slidenum">
              <a:rPr lang="en-US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31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57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7715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AE1A30EE-97C9-CD45-87C3-445E4D760610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3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2161AF-7C6D-4140-BA69-3C3563B899E7}" type="slidenum">
              <a:rPr lang="en-US" smtClean="0">
                <a:ea typeface="ＭＳ Ｐゴシック"/>
                <a:cs typeface="ＭＳ Ｐゴシック"/>
              </a:rPr>
              <a:pPr/>
              <a:t>32</a:t>
            </a:fld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96404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3566FB2-A397-0842-8B71-99771313F977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A83B2AEB-B56E-43B6-87B4-7D283304214B}" type="slidenum">
              <a:rPr lang="en-US" sz="12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pPr algn="r"/>
              <a:t>35</a:t>
            </a:fld>
            <a:endParaRPr lang="en-US" sz="120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6F5EE84F-F20F-6A4A-A948-E2B2C67C4DF9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37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B3E576FA-FC4A-844F-BD35-018491C7B38A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38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77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A83B2AEB-B56E-43B6-87B4-7D283304214B}" type="slidenum">
              <a:rPr lang="en-US" sz="12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pPr algn="r"/>
              <a:t>41</a:t>
            </a:fld>
            <a:endParaRPr lang="en-US" sz="120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19448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00F8A9E-1058-5A41-B72A-F4AFA2757DDF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42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3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4C376941-ECB7-4B17-95E3-1265FD0E6F81}" type="slidenum">
              <a:rPr lang="en-US" sz="1200">
                <a:solidFill>
                  <a:srgbClr val="FFFFFF"/>
                </a:solidFill>
              </a:rPr>
              <a:pPr algn="r"/>
              <a:t>43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292820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A83B2AEB-B56E-43B6-87B4-7D283304214B}" type="slidenum">
              <a:rPr lang="en-US" sz="12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pPr algn="r"/>
              <a:t>47</a:t>
            </a:fld>
            <a:endParaRPr lang="en-US" sz="120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C18F5209-CC57-44A4-8FAD-149348FEAADC}" type="slidenum">
              <a:rPr lang="en-US" sz="1200">
                <a:solidFill>
                  <a:schemeClr val="tx1"/>
                </a:solidFill>
                <a:latin typeface="Arial" charset="0"/>
              </a:rPr>
              <a:pPr algn="r"/>
              <a:t>50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40226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C18F5209-CC57-44A4-8FAD-149348FEAADC}" type="slidenum">
              <a:rPr lang="en-US" sz="1200">
                <a:solidFill>
                  <a:schemeClr val="tx1"/>
                </a:solidFill>
                <a:latin typeface="Arial" charset="0"/>
              </a:rPr>
              <a:pPr algn="r"/>
              <a:t>4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C18F5209-CC57-44A4-8FAD-149348FEAADC}" type="slidenum">
              <a:rPr lang="en-US" sz="1200">
                <a:solidFill>
                  <a:schemeClr val="tx1"/>
                </a:solidFill>
                <a:latin typeface="Arial" charset="0"/>
              </a:rPr>
              <a:pPr algn="r"/>
              <a:t>51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585461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C18F5209-CC57-44A4-8FAD-149348FEAADC}" type="slidenum">
              <a:rPr lang="en-US" sz="1200">
                <a:solidFill>
                  <a:schemeClr val="tx1"/>
                </a:solidFill>
                <a:latin typeface="Arial" charset="0"/>
              </a:rPr>
              <a:pPr algn="r"/>
              <a:t>56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438258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C18F5209-CC57-44A4-8FAD-149348FEAADC}" type="slidenum">
              <a:rPr lang="en-US" sz="1200">
                <a:solidFill>
                  <a:schemeClr val="tx1"/>
                </a:solidFill>
                <a:latin typeface="Arial" charset="0"/>
              </a:rPr>
              <a:pPr algn="r"/>
              <a:t>57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560328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CF375AE-4924-4341-BCFA-9545969F820D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58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699383A0-29AD-4C4F-BC22-9F6DCBD395D2}" type="slidenum">
              <a:rPr lang="en-US" sz="12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pPr algn="r"/>
              <a:t>5</a:t>
            </a:fld>
            <a:endParaRPr lang="en-US" sz="120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6C9816FE-5063-49EC-87BC-485FA0CE5144}" type="slidenum">
              <a:rPr lang="en-US" sz="12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pPr algn="r"/>
              <a:t>6</a:t>
            </a:fld>
            <a:endParaRPr lang="en-US" sz="120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9964801-5AC8-6C45-B0A5-DABF18798AA2}" type="slidenum">
              <a:rPr lang="en-US" sz="1200">
                <a:solidFill>
                  <a:schemeClr val="tx1"/>
                </a:solidFill>
                <a:latin typeface="Arial" charset="0"/>
              </a:rPr>
              <a:pPr eaLnBrk="1" hangingPunct="1"/>
              <a:t>7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A83B2AEB-B56E-43B6-87B4-7D283304214B}" type="slidenum">
              <a:rPr lang="en-US" sz="1200">
                <a:solidFill>
                  <a:schemeClr val="tx1"/>
                </a:solidFill>
                <a:latin typeface="Arial" charset="0"/>
              </a:rPr>
              <a:pPr algn="r"/>
              <a:t>8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78991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C18F5209-CC57-44A4-8FAD-149348FEAADC}" type="slidenum">
              <a:rPr lang="en-US" sz="1200">
                <a:solidFill>
                  <a:schemeClr val="tx1"/>
                </a:solidFill>
                <a:latin typeface="Arial" charset="0"/>
              </a:rPr>
              <a:pPr algn="r"/>
              <a:t>10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6877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 txBox="1">
            <a:spLocks noGrp="1" noChangeArrowheads="1"/>
          </p:cNvSpPr>
          <p:nvPr/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C18F5209-CC57-44A4-8FAD-149348FEAADC}" type="slidenum">
              <a:rPr lang="en-US" sz="1200">
                <a:solidFill>
                  <a:schemeClr val="tx1"/>
                </a:solidFill>
                <a:latin typeface="Arial" charset="0"/>
              </a:rPr>
              <a:pPr algn="r"/>
              <a:t>11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1992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33A57-471F-B742-8C0B-F4DA69CF9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7927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DC262-EAB9-854F-A9E2-A95395BE67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45164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D7ED2-89C4-3F43-9738-646937586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85038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33A57-471F-B742-8C0B-F4DA69CF90FA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79272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2274D-4401-6E48-A2AE-84B0BBAC02DD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77714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63D6C-F021-414D-93BB-747C94921F7F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3678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4DB4D-EFD7-4447-BA8F-263B0330C43B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3308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20148-FFAE-6747-A9CF-8A854137D456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36990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ADDED-A7B9-B642-9967-EF052B5CEE83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1637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9FE11-5BE3-DF4E-A41B-8C224A7274B4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0729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8AC1A-6FBF-5041-B0DE-89C079A12E5A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8833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2274D-4401-6E48-A2AE-84B0BBAC0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77714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D0F8A-7AEF-0A48-93DF-8BB69E5F57EB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6787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DC262-EAB9-854F-A9E2-A95395BE678C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4516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D7ED2-89C4-3F43-9738-646937586999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85038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33A57-471F-B742-8C0B-F4DA69CF90FA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7927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2274D-4401-6E48-A2AE-84B0BBAC02DD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7771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63D6C-F021-414D-93BB-747C94921F7F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36787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4DB4D-EFD7-4447-BA8F-263B0330C43B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3308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20148-FFAE-6747-A9CF-8A854137D456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3699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ADDED-A7B9-B642-9967-EF052B5CEE83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16379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9FE11-5BE3-DF4E-A41B-8C224A7274B4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0729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63D6C-F021-414D-93BB-747C94921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36787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8AC1A-6FBF-5041-B0DE-89C079A12E5A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8833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D0F8A-7AEF-0A48-93DF-8BB69E5F57EB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67879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DC262-EAB9-854F-A9E2-A95395BE678C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45164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D7ED2-89C4-3F43-9738-646937586999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8503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D21CA-C850-4C88-855E-D55EB0052CF8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E18D7-29B4-42E4-BF47-00B2D4DEAC5C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9AED9-B6EA-4C24-B2C9-010F9C58E286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A34C8-47B2-44A9-B3D3-3B3B482A5188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1BAB0-7484-41F7-AA69-54678E054558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5D71E-6D11-4B18-A918-8410314C17A4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4DB4D-EFD7-4447-BA8F-263B0330C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3308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F1D06-1888-420A-BB36-928F883CCC73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6C20A-D27F-44C5-8EEE-B11B06981374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21AA2-9E11-4E53-B8B2-4C3882520AB1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4AD93-7367-4FA4-B74A-EB8CEBD66FB8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8D5FF-8D3B-4C8F-AD06-22497CD2E4CA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B9679-0887-1E4C-ADBF-05DEB610A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72382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34A89-8222-A940-B9C3-A3A36E739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1311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44A3E-2B03-EE49-8F64-FF343B174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07652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E0FD2-EB01-874C-A05C-18D815AB9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57861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91565-13FA-5A49-B585-5A1AB9EC1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69282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20148-FFAE-6747-A9CF-8A854137D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36990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FE1C1-44FD-D74E-A2EA-9E0DE1642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1338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725AF-F862-F94A-8B5E-8086B299D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92778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DAD9C-11B2-3F45-9BE0-5E0DE199C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9218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DAFD8-C5E6-8349-8A0D-CE268C85F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32740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B869C-D56B-CC4B-879A-AC13B4258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53838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FCB99-BA96-6A46-BCB5-0C1336C08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01101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4F888-F533-4B42-9898-E081AC980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163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D21CA-C850-4C88-855E-D55EB0052CF8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E18D7-29B4-42E4-BF47-00B2D4DEAC5C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9AED9-B6EA-4C24-B2C9-010F9C58E286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ADDED-A7B9-B642-9967-EF052B5CE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16379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A34C8-47B2-44A9-B3D3-3B3B482A5188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1BAB0-7484-41F7-AA69-54678E054558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5D71E-6D11-4B18-A918-8410314C17A4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F1D06-1888-420A-BB36-928F883CCC73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6C20A-D27F-44C5-8EEE-B11B06981374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21AA2-9E11-4E53-B8B2-4C3882520AB1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4AD93-7367-4FA4-B74A-EB8CEBD66FB8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8D5FF-8D3B-4C8F-AD06-22497CD2E4CA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9FE11-5BE3-DF4E-A41B-8C224A727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07297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8AC1A-6FBF-5041-B0DE-89C079A12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8833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D0F8A-7AEF-0A48-93DF-8BB69E5F5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6787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2123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2">
                <a:alpha val="74997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350B239-16FA-1C42-9710-9E63E197A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2123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2">
                <a:alpha val="74997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350B239-16FA-1C42-9710-9E63E197A188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2123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2">
                <a:alpha val="74997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350B239-16FA-1C42-9710-9E63E197A188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2123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2">
                <a:alpha val="74997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6443FC9-E012-4D9C-AB06-43862094C470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2123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mmm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CE97E267-00AC-EF4D-8910-20AF1C6AC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Helvetica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Helvetica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Helvetica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Helvetica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latin typeface="Helvetica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21237"/>
            </a:gs>
            <a:gs pos="100000">
              <a:srgbClr val="33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2">
                <a:alpha val="74997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>
              <a:solidFill>
                <a:srgbClr val="09070A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6443FC9-E012-4D9C-AB06-43862094C470}" type="slidenum">
              <a:rPr lang="en-US">
                <a:solidFill>
                  <a:srgbClr val="09070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9070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package" Target="../embeddings/Microsoft_Word_Document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011" y="571501"/>
            <a:ext cx="91440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Acute Liver Failure Study Group: A Success Story</a:t>
            </a:r>
            <a:endParaRPr lang="en-US" sz="2400" dirty="0">
              <a:solidFill>
                <a:schemeClr val="bg1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048000"/>
            <a:ext cx="8153400" cy="2590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ＭＳ Ｐゴシック" charset="0"/>
              </a:rPr>
              <a:t>William M. Lee, MD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Meredith </a:t>
            </a:r>
            <a:r>
              <a:rPr lang="en-US" sz="2400" b="1" dirty="0" err="1">
                <a:solidFill>
                  <a:srgbClr val="FF9900"/>
                </a:solidFill>
                <a:latin typeface="Helvetica" charset="0"/>
                <a:ea typeface="ＭＳ Ｐゴシック" charset="0"/>
                <a:cs typeface="ＭＳ Ｐゴシック" charset="0"/>
              </a:rPr>
              <a:t>Mosle</a:t>
            </a:r>
            <a:r>
              <a:rPr lang="en-US" sz="24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Chair in Liver Disease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ＭＳ Ｐゴシック" charset="0"/>
              </a:rPr>
              <a:t>Division of Digestive and Liver Diseases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ＭＳ Ｐゴシック" charset="0"/>
              </a:rPr>
              <a:t>UT Southwestern Medical Center at Dallas</a:t>
            </a:r>
          </a:p>
          <a:p>
            <a:pPr eaLnBrk="1" hangingPunct="1">
              <a:defRPr/>
            </a:pPr>
            <a:endParaRPr lang="en-US" sz="2400" b="1" dirty="0">
              <a:solidFill>
                <a:schemeClr val="bg2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n-US" sz="2400" b="1" dirty="0">
                <a:solidFill>
                  <a:schemeClr val="bg2"/>
                </a:solidFill>
                <a:latin typeface="Helvetica" charset="0"/>
                <a:ea typeface="ＭＳ Ｐゴシック" charset="0"/>
                <a:cs typeface="ＭＳ Ｐゴシック" charset="0"/>
              </a:rPr>
              <a:t>GI Grand Rounds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bg2"/>
                </a:solidFill>
                <a:latin typeface="Helvetica" charset="0"/>
                <a:ea typeface="ＭＳ Ｐゴシック" charset="0"/>
                <a:cs typeface="ＭＳ Ｐゴシック" charset="0"/>
              </a:rPr>
              <a:t>UTSW, September 4, 2019</a:t>
            </a:r>
          </a:p>
        </p:txBody>
      </p:sp>
      <p:sp>
        <p:nvSpPr>
          <p:cNvPr id="28675" name="Line 4"/>
          <p:cNvSpPr>
            <a:spLocks noChangeShapeType="1"/>
          </p:cNvSpPr>
          <p:nvPr/>
        </p:nvSpPr>
        <p:spPr bwMode="auto">
          <a:xfrm>
            <a:off x="1371600" y="2438400"/>
            <a:ext cx="65532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10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3820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ALFSG Accomplishments: 1998-2010</a:t>
            </a:r>
            <a:endParaRPr lang="en-US" sz="4000" b="1" strike="sngStrike" dirty="0">
              <a:ea typeface="ＭＳ Ｐゴシック" charset="0"/>
              <a:cs typeface="Times" charset="0"/>
            </a:endParaRPr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28800"/>
            <a:ext cx="9144000" cy="4648200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Development of the registry: paper CRFs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Sample collection and storage: move to NIDDK storage 2007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Descriptive papers on most etiologies: APAP 2005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Developed ALI category 2007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NAC trial 1998—2006, published in Gastro 2009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Acetaminophen adducts 2006 and following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Submission of Public Use Dataset for 1998-2010</a:t>
            </a:r>
          </a:p>
          <a:p>
            <a:pPr>
              <a:lnSpc>
                <a:spcPct val="110000"/>
              </a:lnSpc>
              <a:defRPr/>
            </a:pPr>
            <a:endParaRPr lang="en-US" sz="2600" b="1" dirty="0">
              <a:solidFill>
                <a:schemeClr val="bg1"/>
              </a:solidFill>
              <a:latin typeface="Helvetica" charset="0"/>
              <a:ea typeface="ＭＳ Ｐゴシック" charset="0"/>
              <a:cs typeface="Times" charset="0"/>
            </a:endParaRPr>
          </a:p>
        </p:txBody>
      </p:sp>
      <p:sp>
        <p:nvSpPr>
          <p:cNvPr id="99331" name="Line 4"/>
          <p:cNvSpPr>
            <a:spLocks noChangeShapeType="1"/>
          </p:cNvSpPr>
          <p:nvPr/>
        </p:nvSpPr>
        <p:spPr bwMode="auto">
          <a:xfrm>
            <a:off x="685800" y="1600200"/>
            <a:ext cx="76200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81657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3820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ALFSG Accomplishments: 2010-2019</a:t>
            </a:r>
            <a:endParaRPr lang="en-US" sz="4000" b="1" strike="sngStrike" dirty="0">
              <a:ea typeface="ＭＳ Ｐゴシック" charset="0"/>
              <a:cs typeface="Times" charset="0"/>
            </a:endParaRPr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9144000" cy="4648200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Conversion to electronic CRF, DCC at MUSC 2010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Fewer sites 2010-present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Pathogenesis Conference 2011 published in Gastro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STOP-ALF 2012-2016 published in Hepatology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Point of care adduct testing: 2014-present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~105 papers, 57 involving bio-samples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2015-7: 4 keystone papers: Overview, LT, Prognosis, ALI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accent4"/>
                </a:solidFill>
                <a:latin typeface="Helvetica" charset="0"/>
                <a:ea typeface="ＭＳ Ｐゴシック" charset="0"/>
                <a:cs typeface="Times" charset="0"/>
              </a:rPr>
              <a:t>Two Apps: Checklist and ALFSG Prognostic Index</a:t>
            </a:r>
          </a:p>
          <a:p>
            <a:pPr>
              <a:lnSpc>
                <a:spcPct val="110000"/>
              </a:lnSpc>
              <a:defRPr/>
            </a:pPr>
            <a:endParaRPr lang="en-US" sz="2600" b="1" dirty="0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Line 4"/>
          <p:cNvSpPr>
            <a:spLocks noChangeShapeType="1"/>
          </p:cNvSpPr>
          <p:nvPr/>
        </p:nvSpPr>
        <p:spPr bwMode="auto">
          <a:xfrm>
            <a:off x="685800" y="1371600"/>
            <a:ext cx="76200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51577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85800" y="252412"/>
            <a:ext cx="79248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accent4"/>
                </a:solidFill>
                <a:ea typeface="ＭＳ Ｐゴシック"/>
              </a:rPr>
              <a:t>Etiology of Acute Liver Failure in the USA</a:t>
            </a:r>
            <a:br>
              <a:rPr lang="en-US" dirty="0">
                <a:solidFill>
                  <a:schemeClr val="accent4"/>
                </a:solidFill>
                <a:ea typeface="ＭＳ Ｐゴシック"/>
              </a:rPr>
            </a:br>
            <a:r>
              <a:rPr lang="en-US" dirty="0">
                <a:solidFill>
                  <a:schemeClr val="accent4"/>
                </a:solidFill>
                <a:ea typeface="ＭＳ Ｐゴシック"/>
              </a:rPr>
              <a:t>Adult Registry (n = 2,614) uncorrected for Causality data</a:t>
            </a:r>
          </a:p>
        </p:txBody>
      </p:sp>
      <p:sp>
        <p:nvSpPr>
          <p:cNvPr id="502787" name="Line 3"/>
          <p:cNvSpPr>
            <a:spLocks noChangeShapeType="1"/>
          </p:cNvSpPr>
          <p:nvPr/>
        </p:nvSpPr>
        <p:spPr bwMode="auto">
          <a:xfrm>
            <a:off x="1847850" y="1143000"/>
            <a:ext cx="5772150" cy="0"/>
          </a:xfrm>
          <a:prstGeom prst="line">
            <a:avLst/>
          </a:prstGeom>
          <a:noFill/>
          <a:ln w="57150" cmpd="thickThin">
            <a:solidFill>
              <a:srgbClr val="4F81B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n>
                <a:solidFill>
                  <a:srgbClr val="3366FF"/>
                </a:solidFill>
              </a:ln>
              <a:solidFill>
                <a:srgbClr val="B7B7B7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4362450" y="1504833"/>
            <a:ext cx="34861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500" i="1" dirty="0">
                <a:solidFill>
                  <a:srgbClr val="FFFFFF"/>
                </a:solidFill>
                <a:latin typeface="Helvetica" charset="0"/>
              </a:rPr>
              <a:t>ALF Study Group, March 2019</a:t>
            </a: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2133600" y="1481749"/>
            <a:ext cx="971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Helvetica" charset="0"/>
              </a:rPr>
              <a:t>46%</a:t>
            </a:r>
          </a:p>
        </p:txBody>
      </p:sp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2590800" y="3207948"/>
            <a:ext cx="629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Helvetica" charset="0"/>
              </a:rPr>
              <a:t>11%</a:t>
            </a:r>
          </a:p>
        </p:txBody>
      </p:sp>
      <p:sp>
        <p:nvSpPr>
          <p:cNvPr id="502793" name="Line 9"/>
          <p:cNvSpPr>
            <a:spLocks noChangeShapeType="1"/>
          </p:cNvSpPr>
          <p:nvPr/>
        </p:nvSpPr>
        <p:spPr bwMode="auto">
          <a:xfrm flipH="1">
            <a:off x="1847850" y="1827998"/>
            <a:ext cx="285750" cy="28575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sm" len="lg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B7B7B7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502794" name="Line 10"/>
          <p:cNvSpPr>
            <a:spLocks noChangeShapeType="1"/>
          </p:cNvSpPr>
          <p:nvPr/>
        </p:nvSpPr>
        <p:spPr bwMode="auto">
          <a:xfrm flipH="1">
            <a:off x="2447925" y="3771900"/>
            <a:ext cx="285750" cy="28575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sm" len="lg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B7B7B7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2058" name="Text Box 8"/>
          <p:cNvSpPr txBox="1">
            <a:spLocks noChangeArrowheads="1"/>
          </p:cNvSpPr>
          <p:nvPr/>
        </p:nvSpPr>
        <p:spPr bwMode="auto">
          <a:xfrm>
            <a:off x="7525434" y="3402568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Helvetica" charset="0"/>
              </a:rPr>
              <a:t>12%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8057465" y="3914775"/>
            <a:ext cx="228600" cy="28575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sm" len="lg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B7B7B7"/>
              </a:solidFill>
              <a:latin typeface="Arial" pitchFamily="34" charset="0"/>
              <a:ea typeface="ＭＳ Ｐゴシック"/>
            </a:endParaRPr>
          </a:p>
        </p:txBody>
      </p:sp>
      <p:graphicFrame>
        <p:nvGraphicFramePr>
          <p:cNvPr id="12" name="Char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252936"/>
              </p:ext>
            </p:extLst>
          </p:nvPr>
        </p:nvGraphicFramePr>
        <p:xfrm>
          <a:off x="194644" y="1440180"/>
          <a:ext cx="8754711" cy="5417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919929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5673" name="Group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107088"/>
              </p:ext>
            </p:extLst>
          </p:nvPr>
        </p:nvGraphicFramePr>
        <p:xfrm>
          <a:off x="533404" y="1371600"/>
          <a:ext cx="8000999" cy="5248216"/>
        </p:xfrm>
        <a:graphic>
          <a:graphicData uri="http://schemas.openxmlformats.org/drawingml/2006/table">
            <a:tbl>
              <a:tblPr/>
              <a:tblGrid>
                <a:gridCol w="155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12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48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Helvetica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APAP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N=1195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Drug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n=283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Indeterminate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n=304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HepA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 /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HepB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Helvetica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n=39 / 188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All Others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N=605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Age (median)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40.5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50 / 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Sex (% F)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67.1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61.2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45 / 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69.4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0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Jaundice to coma (Days)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4 / 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Coma ≥3 (%)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53.7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35.9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46.3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53.9 / 50.8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41.5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ALT (median IU)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3780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654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864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2229 / 1410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810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Bili (median)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4.3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19.6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19.9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12.0 / 19.2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11.7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Tx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 (%)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8.6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38.5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42.3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33.3 / 39.9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27.4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5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Spontaneous Survival (%)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64.6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24.7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23.4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51.3 / 18.6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31.9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35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Overall Survival (%)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71.8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58.6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61.5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76.9 / 52.6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Helvetica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55.5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488" name="Rectangle 81"/>
          <p:cNvSpPr>
            <a:spLocks noChangeArrowheads="1"/>
          </p:cNvSpPr>
          <p:nvPr/>
        </p:nvSpPr>
        <p:spPr bwMode="auto">
          <a:xfrm>
            <a:off x="609603" y="228601"/>
            <a:ext cx="79713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9900"/>
                </a:solidFill>
                <a:latin typeface="Helvetica" pitchFamily="34" charset="0"/>
                <a:ea typeface="ＭＳ Ｐゴシック"/>
              </a:rPr>
              <a:t>Comparison of Different ALF Etiology Groups</a:t>
            </a:r>
          </a:p>
        </p:txBody>
      </p:sp>
      <p:sp>
        <p:nvSpPr>
          <p:cNvPr id="17489" name="Text Box 82"/>
          <p:cNvSpPr txBox="1">
            <a:spLocks noChangeArrowheads="1"/>
          </p:cNvSpPr>
          <p:nvPr/>
        </p:nvSpPr>
        <p:spPr bwMode="auto">
          <a:xfrm>
            <a:off x="6858000" y="762004"/>
            <a:ext cx="175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Helvetica" pitchFamily="34" charset="0"/>
                <a:ea typeface="ＭＳ Ｐゴシック"/>
              </a:rPr>
              <a:t>N = 2614</a:t>
            </a:r>
          </a:p>
        </p:txBody>
      </p:sp>
    </p:spTree>
    <p:extLst>
      <p:ext uri="{BB962C8B-B14F-4D97-AF65-F5344CB8AC3E}">
        <p14:creationId xmlns:p14="http://schemas.microsoft.com/office/powerpoint/2010/main" val="3697099139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295720D-9CBF-3E43-A297-E046511BF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676269"/>
              </p:ext>
            </p:extLst>
          </p:nvPr>
        </p:nvGraphicFramePr>
        <p:xfrm>
          <a:off x="685800" y="381000"/>
          <a:ext cx="8000998" cy="62483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5059">
                  <a:extLst>
                    <a:ext uri="{9D8B030D-6E8A-4147-A177-3AD203B41FA5}">
                      <a16:colId xmlns:a16="http://schemas.microsoft.com/office/drawing/2014/main" val="625173487"/>
                    </a:ext>
                  </a:extLst>
                </a:gridCol>
                <a:gridCol w="1261385">
                  <a:extLst>
                    <a:ext uri="{9D8B030D-6E8A-4147-A177-3AD203B41FA5}">
                      <a16:colId xmlns:a16="http://schemas.microsoft.com/office/drawing/2014/main" val="2246176605"/>
                    </a:ext>
                  </a:extLst>
                </a:gridCol>
                <a:gridCol w="774290">
                  <a:extLst>
                    <a:ext uri="{9D8B030D-6E8A-4147-A177-3AD203B41FA5}">
                      <a16:colId xmlns:a16="http://schemas.microsoft.com/office/drawing/2014/main" val="3304461232"/>
                    </a:ext>
                  </a:extLst>
                </a:gridCol>
                <a:gridCol w="774290">
                  <a:extLst>
                    <a:ext uri="{9D8B030D-6E8A-4147-A177-3AD203B41FA5}">
                      <a16:colId xmlns:a16="http://schemas.microsoft.com/office/drawing/2014/main" val="981567054"/>
                    </a:ext>
                  </a:extLst>
                </a:gridCol>
                <a:gridCol w="774290">
                  <a:extLst>
                    <a:ext uri="{9D8B030D-6E8A-4147-A177-3AD203B41FA5}">
                      <a16:colId xmlns:a16="http://schemas.microsoft.com/office/drawing/2014/main" val="2916946149"/>
                    </a:ext>
                  </a:extLst>
                </a:gridCol>
                <a:gridCol w="709766">
                  <a:extLst>
                    <a:ext uri="{9D8B030D-6E8A-4147-A177-3AD203B41FA5}">
                      <a16:colId xmlns:a16="http://schemas.microsoft.com/office/drawing/2014/main" val="131517845"/>
                    </a:ext>
                  </a:extLst>
                </a:gridCol>
                <a:gridCol w="838814">
                  <a:extLst>
                    <a:ext uri="{9D8B030D-6E8A-4147-A177-3AD203B41FA5}">
                      <a16:colId xmlns:a16="http://schemas.microsoft.com/office/drawing/2014/main" val="2369070619"/>
                    </a:ext>
                  </a:extLst>
                </a:gridCol>
                <a:gridCol w="838814">
                  <a:extLst>
                    <a:ext uri="{9D8B030D-6E8A-4147-A177-3AD203B41FA5}">
                      <a16:colId xmlns:a16="http://schemas.microsoft.com/office/drawing/2014/main" val="2018691791"/>
                    </a:ext>
                  </a:extLst>
                </a:gridCol>
                <a:gridCol w="774290">
                  <a:extLst>
                    <a:ext uri="{9D8B030D-6E8A-4147-A177-3AD203B41FA5}">
                      <a16:colId xmlns:a16="http://schemas.microsoft.com/office/drawing/2014/main" val="3737381274"/>
                    </a:ext>
                  </a:extLst>
                </a:gridCol>
              </a:tblGrid>
              <a:tr h="38799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</a:rPr>
                        <a:t>Clinical Feature</a:t>
                      </a:r>
                      <a:endParaRPr lang="en-US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</a:rPr>
                        <a:t>Etiology of ALF N = 2614</a:t>
                      </a:r>
                      <a:endParaRPr lang="en-US" sz="14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870660"/>
                  </a:ext>
                </a:extLst>
              </a:tr>
              <a:tr h="710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Paracetamol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N=1195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Ischemia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N=181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DILI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N=283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AI-ALF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N=173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HBV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N=188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HAV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N=39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Pregnant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N=27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All Others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N=528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678399"/>
                  </a:ext>
                </a:extLst>
              </a:tr>
              <a:tr h="65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Age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(median years)</a:t>
                      </a:r>
                      <a:endParaRPr lang="en-US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37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53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47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46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45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50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31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40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0948"/>
                  </a:ext>
                </a:extLst>
              </a:tr>
              <a:tr h="4680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Gender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(% Female)</a:t>
                      </a:r>
                      <a:endParaRPr lang="en-US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75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58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67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81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45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44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64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204620"/>
                  </a:ext>
                </a:extLst>
              </a:tr>
              <a:tr h="65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Jaundice-coma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(median days)</a:t>
                      </a:r>
                      <a:endParaRPr lang="en-US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12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16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8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85133"/>
                  </a:ext>
                </a:extLst>
              </a:tr>
              <a:tr h="4680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HE Grade ≥3 (%)</a:t>
                      </a:r>
                      <a:endParaRPr lang="en-US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54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56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36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27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51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54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54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44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88212"/>
                  </a:ext>
                </a:extLst>
              </a:tr>
              <a:tr h="4680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ALT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(median IU/L)</a:t>
                      </a:r>
                      <a:endParaRPr lang="en-US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3780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2311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654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404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1410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2229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43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758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40528"/>
                  </a:ext>
                </a:extLst>
              </a:tr>
              <a:tr h="65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Bilirubin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(median mg/dl)</a:t>
                      </a:r>
                      <a:endParaRPr lang="en-US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4.3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3.8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19.6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22.8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19.2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12.0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9.0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16.2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368112"/>
                  </a:ext>
                </a:extLst>
              </a:tr>
              <a:tr h="4680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Transplanted*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(%)</a:t>
                      </a:r>
                      <a:endParaRPr lang="en-US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9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39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57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40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33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36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36785"/>
                  </a:ext>
                </a:extLst>
              </a:tr>
              <a:tr h="65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Transplant-free survival*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effectLst/>
                        </a:rPr>
                        <a:t>(%)</a:t>
                      </a:r>
                      <a:endParaRPr lang="en-US" sz="12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65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57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24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14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19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51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78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22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129324"/>
                  </a:ext>
                </a:extLst>
              </a:tr>
              <a:tr h="6554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Overall Survival*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2"/>
                          </a:solidFill>
                          <a:effectLst/>
                        </a:rPr>
                        <a:t>(%)</a:t>
                      </a:r>
                      <a:endParaRPr lang="en-US" sz="12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72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58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58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63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53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77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2"/>
                          </a:solidFill>
                          <a:effectLst/>
                        </a:rPr>
                        <a:t>82</a:t>
                      </a:r>
                      <a:endParaRPr lang="en-US" sz="14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</a:rPr>
                        <a:t>55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06" marR="68406" marT="34203" marB="34203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546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67667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Acetaminophen (</a:t>
            </a:r>
            <a:r>
              <a:rPr lang="en-US" sz="2800" b="1" dirty="0" err="1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Paracetamol</a:t>
            </a:r>
            <a:r>
              <a:rPr lang="en-US" sz="28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) Hepatotoxicity </a:t>
            </a:r>
            <a:endParaRPr lang="en-US" sz="2800" b="1" strike="sngStrike" dirty="0">
              <a:latin typeface="Times New Roman" charset="0"/>
              <a:ea typeface="ＭＳ Ｐゴシック" charset="0"/>
              <a:cs typeface="Times" charset="0"/>
            </a:endParaRPr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676400"/>
            <a:ext cx="8839200" cy="4876800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Popular (mild) pain reliever</a:t>
            </a:r>
            <a:endParaRPr lang="en-US" sz="2600" b="1" dirty="0">
              <a:solidFill>
                <a:schemeClr val="bg1"/>
              </a:solidFill>
              <a:latin typeface="Helvetica" charset="0"/>
              <a:ea typeface="ＭＳ Ｐゴシック" charset="0"/>
              <a:cs typeface="Time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Times" charset="0"/>
              </a:rPr>
              <a:t>Dose-related toxin for all mammalian species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Times" charset="0"/>
              </a:rPr>
              <a:t>Dwarfs all other forms of drug-related liver injury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Largest selling OTC product/largest Rx generic 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Multi-billion dollar product/well-protected brand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&gt;100,000 calls annually to poison control centers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400+ deaths annually in the US, similar in EU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Iconic model for studying liver injury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Keeps basic scientists </a:t>
            </a:r>
            <a:r>
              <a:rPr lang="en-US" sz="2600" b="1" u="sng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and</a:t>
            </a:r>
            <a:r>
              <a:rPr lang="en-US" sz="26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 clinicians employed!</a:t>
            </a:r>
          </a:p>
        </p:txBody>
      </p:sp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685800" y="1447800"/>
            <a:ext cx="76200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21911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2" name="Text Box 3"/>
          <p:cNvSpPr txBox="1">
            <a:spLocks noChangeArrowheads="1"/>
          </p:cNvSpPr>
          <p:nvPr/>
        </p:nvSpPr>
        <p:spPr bwMode="auto">
          <a:xfrm>
            <a:off x="1295400" y="533400"/>
            <a:ext cx="693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F542"/>
                </a:solidFill>
                <a:latin typeface="Arial" charset="0"/>
                <a:ea typeface="ＭＳ Ｐゴシック"/>
              </a:rPr>
              <a:t>Acetaminophen cases as % of all ALF per year</a:t>
            </a:r>
          </a:p>
        </p:txBody>
      </p:sp>
      <p:pic>
        <p:nvPicPr>
          <p:cNvPr id="1026" name="Picture 2" descr="The SGPlot Proced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86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282637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Parkland Hospital study of APAP overdoses</a:t>
            </a:r>
            <a:endParaRPr lang="en-US" sz="36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Suicide admitted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Single time point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No cause of pain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Early presentation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20% ALT &gt; 1,000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1 ALF/death in 50 (2%)</a:t>
            </a:r>
          </a:p>
        </p:txBody>
      </p:sp>
      <p:sp>
        <p:nvSpPr>
          <p:cNvPr id="48845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Suicide denied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Several days’ use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Reason for pain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Late presentation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Virtually all high ALT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8 ALF; 6 (29%) died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228600" y="1295406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4C80E"/>
                </a:solidFill>
              </a:rPr>
              <a:t> Suicidal:  n=50	              Unintentional: n=21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797" name="Line 6"/>
          <p:cNvSpPr>
            <a:spLocks noChangeShapeType="1"/>
          </p:cNvSpPr>
          <p:nvPr/>
        </p:nvSpPr>
        <p:spPr bwMode="auto">
          <a:xfrm>
            <a:off x="685800" y="1905000"/>
            <a:ext cx="76962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>
            <a:off x="685800" y="1143000"/>
            <a:ext cx="76962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2743200" y="5334000"/>
            <a:ext cx="693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err="1"/>
              <a:t>Schiødt</a:t>
            </a:r>
            <a:r>
              <a:rPr lang="en-US" dirty="0"/>
              <a:t> FV et al., NEJM 1997:337:1112-17</a:t>
            </a:r>
            <a:endParaRPr lang="en-US" dirty="0">
              <a:solidFill>
                <a:srgbClr val="CCFFFF"/>
              </a:solidFill>
            </a:endParaRPr>
          </a:p>
        </p:txBody>
      </p:sp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228600" y="6035675"/>
            <a:ext cx="868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CC00"/>
                </a:solidFill>
              </a:rPr>
              <a:t>Only 9 of 71 had ALF, nearly all were unintentional</a:t>
            </a:r>
            <a:r>
              <a:rPr lang="en-US" dirty="0">
                <a:solidFill>
                  <a:srgbClr val="FFCC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649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152400" y="0"/>
            <a:ext cx="883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ja-JP" altLang="en-US" sz="3600" dirty="0">
                <a:solidFill>
                  <a:srgbClr val="FFFF00"/>
                </a:solidFill>
                <a:latin typeface="Arial" charset="0"/>
              </a:rPr>
              <a:t>‘</a:t>
            </a:r>
            <a:r>
              <a:rPr lang="en-US" altLang="ja-JP" sz="3600" dirty="0">
                <a:solidFill>
                  <a:srgbClr val="FFFF00"/>
                </a:solidFill>
                <a:latin typeface="Arial" charset="0"/>
              </a:rPr>
              <a:t>Suicidal</a:t>
            </a:r>
            <a:r>
              <a:rPr lang="ja-JP" altLang="en-US" sz="3600" dirty="0">
                <a:solidFill>
                  <a:srgbClr val="FFFF00"/>
                </a:solidFill>
                <a:latin typeface="Arial" charset="0"/>
              </a:rPr>
              <a:t>’</a:t>
            </a:r>
            <a:r>
              <a:rPr lang="en-US" altLang="ja-JP" sz="3600" dirty="0">
                <a:solidFill>
                  <a:srgbClr val="FFFF00"/>
                </a:solidFill>
                <a:latin typeface="Arial" charset="0"/>
              </a:rPr>
              <a:t> vs.</a:t>
            </a:r>
            <a:r>
              <a:rPr lang="ja-JP" altLang="en-US" sz="3600" dirty="0">
                <a:solidFill>
                  <a:srgbClr val="FFFF00"/>
                </a:solidFill>
                <a:latin typeface="Arial" charset="0"/>
              </a:rPr>
              <a:t>‘</a:t>
            </a:r>
            <a:r>
              <a:rPr lang="en-US" altLang="ja-JP" sz="3600" dirty="0">
                <a:solidFill>
                  <a:srgbClr val="FFFF00"/>
                </a:solidFill>
                <a:latin typeface="Arial" charset="0"/>
              </a:rPr>
              <a:t>Accidental’ APAP cases</a:t>
            </a:r>
            <a:endParaRPr lang="en-US" sz="36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152400" y="1143000"/>
            <a:ext cx="8915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3200" dirty="0">
                <a:solidFill>
                  <a:srgbClr val="09070A"/>
                </a:solidFill>
              </a:rPr>
              <a:t>	</a:t>
            </a:r>
            <a:r>
              <a:rPr lang="en-US" sz="2800" dirty="0">
                <a:solidFill>
                  <a:srgbClr val="FF9900"/>
                </a:solidFill>
              </a:rPr>
              <a:t>N=606</a:t>
            </a:r>
            <a:r>
              <a:rPr lang="en-US" sz="3200" dirty="0">
                <a:solidFill>
                  <a:srgbClr val="09070A"/>
                </a:solidFill>
              </a:rPr>
              <a:t>	</a:t>
            </a:r>
            <a:r>
              <a:rPr lang="en-US" sz="2800" dirty="0">
                <a:solidFill>
                  <a:srgbClr val="09070A"/>
                </a:solidFill>
              </a:rPr>
              <a:t>       </a:t>
            </a:r>
            <a:r>
              <a:rPr lang="en-US" sz="2800" dirty="0">
                <a:solidFill>
                  <a:srgbClr val="FFCC00"/>
                </a:solidFill>
              </a:rPr>
              <a:t>Intentional   Unintentional  p-value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 dirty="0">
                <a:solidFill>
                  <a:srgbClr val="FFCC00"/>
                </a:solidFill>
              </a:rPr>
              <a:t>  (56=</a:t>
            </a:r>
            <a:r>
              <a:rPr lang="en-US" sz="2800" dirty="0" err="1">
                <a:solidFill>
                  <a:srgbClr val="FFCC00"/>
                </a:solidFill>
              </a:rPr>
              <a:t>unk</a:t>
            </a:r>
            <a:r>
              <a:rPr lang="en-US" sz="2800" dirty="0">
                <a:solidFill>
                  <a:srgbClr val="FFCC00"/>
                </a:solidFill>
              </a:rPr>
              <a:t>)	        	  (n=251)	     (n=296)</a:t>
            </a:r>
            <a:endParaRPr lang="en-US" sz="2800" dirty="0">
              <a:solidFill>
                <a:srgbClr val="09070A"/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b="1" dirty="0">
                <a:solidFill>
                  <a:srgbClr val="FFFFFF"/>
                </a:solidFill>
              </a:rPr>
              <a:t>Female (%)            	        77                    	 71                 	 NS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>
                <a:solidFill>
                  <a:srgbClr val="FFFFFF"/>
                </a:solidFill>
              </a:rPr>
              <a:t>Age			        35	      		 39 		&lt; 0.001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>
                <a:solidFill>
                  <a:srgbClr val="FFFFFF"/>
                </a:solidFill>
              </a:rPr>
              <a:t>ACM dose(g)		      38/38	            47/7.5             	 NS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>
                <a:solidFill>
                  <a:srgbClr val="FFFFFF"/>
                </a:solidFill>
              </a:rPr>
              <a:t>Coma (% </a:t>
            </a:r>
            <a:r>
              <a:rPr lang="en-US" sz="2000" b="1" u="sng" dirty="0">
                <a:solidFill>
                  <a:srgbClr val="FFFFFF"/>
                </a:solidFill>
              </a:rPr>
              <a:t>&gt;</a:t>
            </a:r>
            <a:r>
              <a:rPr lang="en-US" sz="2000" b="1" dirty="0">
                <a:solidFill>
                  <a:srgbClr val="FFFFFF"/>
                </a:solidFill>
              </a:rPr>
              <a:t>3)          	        39                     	  55                	&lt; 0.026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>
                <a:solidFill>
                  <a:srgbClr val="FFFFFF"/>
                </a:solidFill>
              </a:rPr>
              <a:t>ALT (IU/L)           	      6053                	4207	          	&lt; 0.0001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>
                <a:solidFill>
                  <a:srgbClr val="FFFFFF"/>
                </a:solidFill>
              </a:rPr>
              <a:t>Alcohol use/abuse (%)      50/18		50/17		  NS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solidFill>
                  <a:srgbClr val="FFFFFF"/>
                </a:solidFill>
              </a:rPr>
              <a:t>Antidepress</a:t>
            </a:r>
            <a:r>
              <a:rPr lang="ja-JP" altLang="en-US" sz="2000" b="1" dirty="0">
                <a:solidFill>
                  <a:srgbClr val="FFFFFF"/>
                </a:solidFill>
              </a:rPr>
              <a:t>’</a:t>
            </a:r>
            <a:r>
              <a:rPr lang="en-US" altLang="ja-JP" sz="2000" b="1" dirty="0">
                <a:solidFill>
                  <a:srgbClr val="FFFFFF"/>
                </a:solidFill>
              </a:rPr>
              <a:t>t	</a:t>
            </a:r>
            <a:r>
              <a:rPr lang="en-US" sz="2000" b="1" dirty="0">
                <a:solidFill>
                  <a:srgbClr val="FFFFFF"/>
                </a:solidFill>
              </a:rPr>
              <a:t>(%) </a:t>
            </a:r>
            <a:r>
              <a:rPr lang="en-US" altLang="ja-JP" sz="2000" b="1" dirty="0">
                <a:solidFill>
                  <a:srgbClr val="FFFFFF"/>
                </a:solidFill>
              </a:rPr>
              <a:t>               39	               	   34 	               NS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>
                <a:solidFill>
                  <a:srgbClr val="FFFFFF"/>
                </a:solidFill>
              </a:rPr>
              <a:t>History of depression (%)    45	               	   24	           	&lt; 0.001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>
                <a:solidFill>
                  <a:srgbClr val="FFFFFF"/>
                </a:solidFill>
              </a:rPr>
              <a:t>Opioid </a:t>
            </a:r>
            <a:r>
              <a:rPr lang="en-US" sz="2000" b="1" dirty="0" err="1">
                <a:solidFill>
                  <a:srgbClr val="FFFFFF"/>
                </a:solidFill>
              </a:rPr>
              <a:t>cpd</a:t>
            </a:r>
            <a:r>
              <a:rPr lang="en-US" sz="2000" b="1" dirty="0">
                <a:solidFill>
                  <a:srgbClr val="FFFFFF"/>
                </a:solidFill>
              </a:rPr>
              <a:t> (%)   	         18                     	   </a:t>
            </a:r>
            <a:r>
              <a:rPr lang="en-US" sz="2000" b="1" dirty="0">
                <a:solidFill>
                  <a:srgbClr val="66FF33"/>
                </a:solidFill>
              </a:rPr>
              <a:t>63</a:t>
            </a:r>
            <a:r>
              <a:rPr lang="en-US" sz="2000" b="1" dirty="0">
                <a:solidFill>
                  <a:srgbClr val="FFFFFF"/>
                </a:solidFill>
              </a:rPr>
              <a:t>	          	&lt; 0.001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>
                <a:solidFill>
                  <a:srgbClr val="FFFFFF"/>
                </a:solidFill>
              </a:rPr>
              <a:t>Multiple preps (%)	          5	           		   </a:t>
            </a:r>
            <a:r>
              <a:rPr lang="en-US" sz="2000" b="1" dirty="0">
                <a:solidFill>
                  <a:srgbClr val="CC0000"/>
                </a:solidFill>
              </a:rPr>
              <a:t>38</a:t>
            </a:r>
            <a:r>
              <a:rPr lang="en-US" sz="2000" b="1" dirty="0">
                <a:solidFill>
                  <a:srgbClr val="FFFFFF"/>
                </a:solidFill>
              </a:rPr>
              <a:t>	           	&lt; 0.001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solidFill>
                  <a:srgbClr val="FFFFFF"/>
                </a:solidFill>
              </a:rPr>
              <a:t>Spont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surv</a:t>
            </a:r>
            <a:r>
              <a:rPr lang="en-US" sz="2000" b="1" dirty="0">
                <a:solidFill>
                  <a:srgbClr val="FFFFFF"/>
                </a:solidFill>
              </a:rPr>
              <a:t> (%)    	         70                             65                      NS</a:t>
            </a:r>
          </a:p>
          <a:p>
            <a:pPr marL="342900" indent="-342900">
              <a:spcBef>
                <a:spcPct val="20000"/>
              </a:spcBef>
            </a:pPr>
            <a:endParaRPr lang="en-US" sz="2000" b="1" dirty="0">
              <a:solidFill>
                <a:srgbClr val="FFFFFF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dirty="0">
              <a:solidFill>
                <a:srgbClr val="B7B7B7"/>
              </a:solidFill>
              <a:latin typeface="Times New Roman" charset="0"/>
            </a:endParaRPr>
          </a:p>
        </p:txBody>
      </p:sp>
      <p:sp>
        <p:nvSpPr>
          <p:cNvPr id="35843" name="Line 4"/>
          <p:cNvSpPr>
            <a:spLocks noChangeShapeType="1"/>
          </p:cNvSpPr>
          <p:nvPr/>
        </p:nvSpPr>
        <p:spPr bwMode="auto">
          <a:xfrm>
            <a:off x="457200" y="2057400"/>
            <a:ext cx="8229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B7B7B7"/>
              </a:solidFill>
            </a:endParaRPr>
          </a:p>
        </p:txBody>
      </p:sp>
      <p:sp>
        <p:nvSpPr>
          <p:cNvPr id="35844" name="Line 5"/>
          <p:cNvSpPr>
            <a:spLocks noChangeShapeType="1"/>
          </p:cNvSpPr>
          <p:nvPr/>
        </p:nvSpPr>
        <p:spPr bwMode="auto">
          <a:xfrm>
            <a:off x="457200" y="1066800"/>
            <a:ext cx="80772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B7B7B7"/>
              </a:solidFill>
            </a:endParaRPr>
          </a:p>
        </p:txBody>
      </p:sp>
      <p:sp>
        <p:nvSpPr>
          <p:cNvPr id="35845" name="Line 6"/>
          <p:cNvSpPr>
            <a:spLocks noChangeShapeType="1"/>
          </p:cNvSpPr>
          <p:nvPr/>
        </p:nvSpPr>
        <p:spPr bwMode="auto">
          <a:xfrm>
            <a:off x="381000" y="6477000"/>
            <a:ext cx="82296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B7B7B7"/>
              </a:solidFill>
            </a:endParaRPr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8977313" y="64785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>
              <a:solidFill>
                <a:srgbClr val="B7B7B7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7630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Acetaminophen (APAP-</a:t>
            </a:r>
            <a:r>
              <a:rPr lang="en-US" sz="3200" b="1" dirty="0" err="1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Cys</a:t>
            </a:r>
            <a:r>
              <a:rPr lang="en-US" sz="32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) adducts assay</a:t>
            </a:r>
            <a:endParaRPr lang="en-US" sz="3200" b="1" dirty="0">
              <a:latin typeface="Times New Roman" charset="0"/>
              <a:ea typeface="ＭＳ Ｐゴシック" charset="0"/>
              <a:cs typeface="Times" charset="0"/>
            </a:endParaRP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9144000" cy="4495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HPLC-EC detects APAP-cysteine residues (smoking gun)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Highly sensitive and specific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Excellent correlation with AST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Remains positive up to 9 days after ingestion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Present in 20% of indeterminate cases, </a:t>
            </a:r>
            <a:r>
              <a:rPr lang="en-US" sz="2400" b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peds</a:t>
            </a: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 and adults</a:t>
            </a:r>
            <a:endParaRPr lang="en-US" sz="1800" b="1" dirty="0">
              <a:solidFill>
                <a:srgbClr val="FFFFFF"/>
              </a:solidFill>
              <a:latin typeface="Times New Roman" charset="0"/>
              <a:ea typeface="ＭＳ Ｐゴシック" charset="0"/>
              <a:cs typeface="Times" charset="0"/>
            </a:endParaRPr>
          </a:p>
        </p:txBody>
      </p:sp>
      <p:sp>
        <p:nvSpPr>
          <p:cNvPr id="37891" name="Line 4"/>
          <p:cNvSpPr>
            <a:spLocks noChangeShapeType="1"/>
          </p:cNvSpPr>
          <p:nvPr/>
        </p:nvSpPr>
        <p:spPr bwMode="auto">
          <a:xfrm>
            <a:off x="685800" y="1981200"/>
            <a:ext cx="76200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B7B7B7"/>
              </a:solidFill>
            </a:endParaRP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762000" y="5791200"/>
            <a:ext cx="7924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B7B7B7"/>
                </a:solidFill>
              </a:rPr>
              <a:t>Davern TJ</a:t>
            </a:r>
            <a:r>
              <a:rPr lang="en-US" sz="2000">
                <a:solidFill>
                  <a:srgbClr val="B7B7B7"/>
                </a:solidFill>
                <a:latin typeface="Arial" charset="0"/>
              </a:rPr>
              <a:t>, et al. Gastroenterology 2006;130:687-94</a:t>
            </a:r>
            <a:r>
              <a:rPr lang="en-US" sz="2000">
                <a:solidFill>
                  <a:srgbClr val="B7B7B7"/>
                </a:solidFill>
              </a:rPr>
              <a:t> </a:t>
            </a:r>
          </a:p>
          <a:p>
            <a:pPr eaLnBrk="1" hangingPunct="1"/>
            <a:r>
              <a:rPr lang="en-US" sz="2000">
                <a:solidFill>
                  <a:srgbClr val="B7B7B7"/>
                </a:solidFill>
              </a:rPr>
              <a:t>James LP, et al. Pediatrics 2006;118:e676-681.</a:t>
            </a:r>
            <a:r>
              <a:rPr lang="en-US">
                <a:solidFill>
                  <a:srgbClr val="09070A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2946120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04800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ＭＳ Ｐゴシック" charset="0"/>
              </a:rPr>
              <a:t>Disclosures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447800"/>
            <a:ext cx="8534400" cy="4495800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  <a:defRPr/>
            </a:pPr>
            <a:r>
              <a:rPr lang="en-US" altLang="ja-JP" sz="28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Research Support: Merck, Gilead, Conatus, Intercept, </a:t>
            </a:r>
            <a:r>
              <a:rPr lang="en-US" altLang="ja-JP" sz="2800" b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NovoNordisk</a:t>
            </a:r>
            <a:r>
              <a:rPr lang="en-US" altLang="ja-JP" sz="28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, Aurora, BMS, </a:t>
            </a:r>
            <a:r>
              <a:rPr lang="en-US" altLang="ja-JP" sz="2800" b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Ocera</a:t>
            </a:r>
            <a:r>
              <a:rPr lang="en-US" altLang="ja-JP" sz="28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ja-JP" sz="2800" b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Exalenz</a:t>
            </a:r>
            <a:endParaRPr lang="en-US" sz="2400" b="1" dirty="0">
              <a:solidFill>
                <a:srgbClr val="FFFFFF"/>
              </a:solidFill>
              <a:latin typeface="Helvetica" charset="0"/>
              <a:ea typeface="ＭＳ Ｐゴシック" charset="0"/>
              <a:sym typeface="WP Greek Century" charset="0"/>
            </a:endParaRPr>
          </a:p>
          <a:p>
            <a:pPr lvl="1" algn="l" eaLnBrk="1" hangingPunct="1">
              <a:lnSpc>
                <a:spcPct val="90000"/>
              </a:lnSpc>
              <a:defRPr/>
            </a:pPr>
            <a:endParaRPr lang="en-US" sz="2400" b="1" dirty="0">
              <a:solidFill>
                <a:srgbClr val="FFFFFF"/>
              </a:solidFill>
              <a:latin typeface="Helvetica" charset="0"/>
              <a:ea typeface="ＭＳ Ｐゴシック" charset="0"/>
              <a:sym typeface="WP Greek Century" charset="0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Consulting: Novartis, Sanofi, </a:t>
            </a:r>
            <a:r>
              <a:rPr lang="en-US" sz="2800" b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SeaGen</a:t>
            </a:r>
            <a:r>
              <a:rPr lang="en-US" sz="28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, Genentech</a:t>
            </a:r>
          </a:p>
          <a:p>
            <a:pPr algn="l" eaLnBrk="1" hangingPunct="1">
              <a:lnSpc>
                <a:spcPct val="90000"/>
              </a:lnSpc>
              <a:defRPr/>
            </a:pPr>
            <a:endParaRPr lang="en-US" sz="2800" b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 eaLnBrk="1" hangingPunct="1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Beware: I may discuss off-label uses during this presentation! </a:t>
            </a:r>
          </a:p>
        </p:txBody>
      </p:sp>
      <p:sp>
        <p:nvSpPr>
          <p:cNvPr id="160771" name="Line 4"/>
          <p:cNvSpPr>
            <a:spLocks noChangeShapeType="1"/>
          </p:cNvSpPr>
          <p:nvPr/>
        </p:nvSpPr>
        <p:spPr bwMode="auto">
          <a:xfrm>
            <a:off x="685800" y="1295400"/>
            <a:ext cx="7696200" cy="0"/>
          </a:xfrm>
          <a:prstGeom prst="line">
            <a:avLst/>
          </a:prstGeom>
          <a:noFill/>
          <a:ln w="57150" cmpd="thickThin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15383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7" name="Object 2"/>
          <p:cNvGraphicFramePr>
            <a:graphicFrameLocks noChangeAspect="1"/>
          </p:cNvGraphicFramePr>
          <p:nvPr/>
        </p:nvGraphicFramePr>
        <p:xfrm>
          <a:off x="609600" y="381001"/>
          <a:ext cx="6237256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06" name="SPW 7.0 Graph" r:id="rId4" imgW="7315200" imgH="6553200" progId="SigmaPlotGraphicObject.5">
                  <p:embed/>
                </p:oleObj>
              </mc:Choice>
              <mc:Fallback>
                <p:oleObj name="SPW 7.0 Graph" r:id="rId4" imgW="7315200" imgH="6553200" progId="SigmaPlotGraphicObject.5">
                  <p:embed/>
                  <p:pic>
                    <p:nvPicPr>
                      <p:cNvPr id="3993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1"/>
                        <a:ext cx="6237256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8" name="Text Box 3"/>
          <p:cNvSpPr txBox="1">
            <a:spLocks noChangeArrowheads="1"/>
          </p:cNvSpPr>
          <p:nvPr/>
        </p:nvSpPr>
        <p:spPr bwMode="auto">
          <a:xfrm rot="16200000">
            <a:off x="-1214437" y="2714626"/>
            <a:ext cx="3984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9070A"/>
                </a:solidFill>
              </a:rPr>
              <a:t>Acetaminophen-CYS (</a:t>
            </a:r>
            <a:r>
              <a:rPr lang="en-US" sz="1600" dirty="0" err="1">
                <a:solidFill>
                  <a:srgbClr val="09070A"/>
                </a:solidFill>
              </a:rPr>
              <a:t>umol</a:t>
            </a:r>
            <a:r>
              <a:rPr lang="en-US" sz="1600" dirty="0">
                <a:solidFill>
                  <a:srgbClr val="09070A"/>
                </a:solidFill>
              </a:rPr>
              <a:t>/L)/mg protein</a:t>
            </a:r>
            <a:r>
              <a:rPr lang="en-US" dirty="0">
                <a:solidFill>
                  <a:srgbClr val="09070A"/>
                </a:solidFill>
              </a:rPr>
              <a:t> 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3286125" y="4876800"/>
            <a:ext cx="1438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9070A"/>
                </a:solidFill>
              </a:rPr>
              <a:t>Patient Group</a:t>
            </a: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828800" y="1158875"/>
            <a:ext cx="1143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9070A"/>
                </a:solidFill>
              </a:rPr>
              <a:t>Known APAP</a:t>
            </a:r>
            <a:endParaRPr lang="en-US" sz="1600" dirty="0">
              <a:solidFill>
                <a:srgbClr val="B7B7B7"/>
              </a:solidFill>
            </a:endParaRP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2590800" y="3700046"/>
            <a:ext cx="1143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9070A"/>
                </a:solidFill>
              </a:rPr>
              <a:t>Other ALF</a:t>
            </a:r>
            <a:endParaRPr lang="en-US" sz="1600" dirty="0">
              <a:solidFill>
                <a:srgbClr val="B7B7B7"/>
              </a:solidFill>
            </a:endParaRP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429000" y="3581400"/>
            <a:ext cx="1143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sz="1600" dirty="0">
                <a:solidFill>
                  <a:srgbClr val="09070A"/>
                </a:solidFill>
              </a:rPr>
              <a:t>APAP</a:t>
            </a:r>
          </a:p>
          <a:p>
            <a:pPr algn="ctr" eaLnBrk="1" hangingPunct="1">
              <a:spcBef>
                <a:spcPts val="0"/>
              </a:spcBef>
            </a:pPr>
            <a:r>
              <a:rPr lang="en-US" sz="1600" dirty="0">
                <a:solidFill>
                  <a:srgbClr val="09070A"/>
                </a:solidFill>
              </a:rPr>
              <a:t>No </a:t>
            </a:r>
            <a:r>
              <a:rPr lang="en-US" sz="1600" dirty="0" err="1">
                <a:solidFill>
                  <a:srgbClr val="09070A"/>
                </a:solidFill>
              </a:rPr>
              <a:t>tox</a:t>
            </a:r>
            <a:endParaRPr lang="en-US" sz="1600" dirty="0">
              <a:solidFill>
                <a:srgbClr val="B7B7B7"/>
              </a:solidFill>
            </a:endParaRP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4038600" y="845403"/>
            <a:ext cx="167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9070A"/>
                </a:solidFill>
              </a:rPr>
              <a:t>Indeterminate with adducts          N=7           19%</a:t>
            </a:r>
            <a:endParaRPr lang="en-US" sz="1600" dirty="0">
              <a:solidFill>
                <a:srgbClr val="B7B7B7"/>
              </a:solidFill>
            </a:endParaRPr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5105400" y="3276600"/>
            <a:ext cx="152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>
                <a:solidFill>
                  <a:srgbClr val="09070A"/>
                </a:solidFill>
              </a:rPr>
              <a:t>Indeterminate</a:t>
            </a:r>
          </a:p>
          <a:p>
            <a:pPr algn="ctr"/>
            <a:r>
              <a:rPr lang="en-US" sz="1600" dirty="0">
                <a:solidFill>
                  <a:srgbClr val="09070A"/>
                </a:solidFill>
              </a:rPr>
              <a:t>without adducts</a:t>
            </a:r>
          </a:p>
          <a:p>
            <a:pPr algn="ctr"/>
            <a:r>
              <a:rPr lang="en-US" sz="1600" dirty="0">
                <a:solidFill>
                  <a:srgbClr val="09070A"/>
                </a:solidFill>
              </a:rPr>
              <a:t>N=29</a:t>
            </a:r>
            <a:endParaRPr lang="en-US" sz="1600" dirty="0">
              <a:solidFill>
                <a:srgbClr val="B7B7B7"/>
              </a:solidFill>
            </a:endParaRP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381000" y="6172200"/>
            <a:ext cx="838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 err="1">
                <a:solidFill>
                  <a:srgbClr val="B7B7B7"/>
                </a:solidFill>
              </a:rPr>
              <a:t>Davern</a:t>
            </a:r>
            <a:r>
              <a:rPr lang="en-US" sz="2000" dirty="0">
                <a:solidFill>
                  <a:srgbClr val="B7B7B7"/>
                </a:solidFill>
              </a:rPr>
              <a:t> TJ</a:t>
            </a:r>
            <a:r>
              <a:rPr lang="en-US" sz="1900" dirty="0">
                <a:solidFill>
                  <a:srgbClr val="B7B7B7"/>
                </a:solidFill>
                <a:latin typeface="Arial" charset="0"/>
              </a:rPr>
              <a:t>, James LP, et al. Gastroenterology 2006;130:687-94</a:t>
            </a:r>
            <a:endParaRPr lang="en-US" dirty="0">
              <a:solidFill>
                <a:srgbClr val="09070A"/>
              </a:solidFill>
              <a:latin typeface="Times New Roman" charset="0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3032125" y="18827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rgbClr val="B7B7B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0400" y="914400"/>
            <a:ext cx="1981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Of 36 </a:t>
            </a:r>
            <a:r>
              <a:rPr lang="en-US" sz="2000" dirty="0" err="1">
                <a:solidFill>
                  <a:srgbClr val="FFFFFF"/>
                </a:solidFill>
              </a:rPr>
              <a:t>indeterminates</a:t>
            </a:r>
            <a:r>
              <a:rPr lang="en-US" sz="2000" dirty="0">
                <a:solidFill>
                  <a:srgbClr val="FFFFFF"/>
                </a:solidFill>
              </a:rPr>
              <a:t>, 7 (19%) demonstrated adducts</a:t>
            </a:r>
          </a:p>
        </p:txBody>
      </p:sp>
    </p:spTree>
    <p:extLst>
      <p:ext uri="{BB962C8B-B14F-4D97-AF65-F5344CB8AC3E}">
        <p14:creationId xmlns:p14="http://schemas.microsoft.com/office/powerpoint/2010/main" val="3494694177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Examination of APAP adducts in ALF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57400"/>
            <a:ext cx="8686800" cy="3886200"/>
          </a:xfrm>
        </p:spPr>
        <p:txBody>
          <a:bodyPr/>
          <a:lstStyle/>
          <a:p>
            <a:pPr eaLnBrk="1" hangingPunct="1">
              <a:lnSpc>
                <a:spcPct val="190000"/>
              </a:lnSpc>
              <a:buFontTx/>
              <a:buNone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Age		37		  33		      39		      NS</a:t>
            </a:r>
          </a:p>
          <a:p>
            <a:pPr eaLnBrk="1" hangingPunct="1">
              <a:lnSpc>
                <a:spcPct val="190000"/>
              </a:lnSpc>
              <a:buFontTx/>
              <a:buNone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Gender % fem	75		  80		      48		&lt; 0/001</a:t>
            </a:r>
          </a:p>
          <a:p>
            <a:pPr eaLnBrk="1" hangingPunct="1">
              <a:lnSpc>
                <a:spcPct val="190000"/>
              </a:lnSpc>
              <a:buFontTx/>
              <a:buNone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ALT (IU/L)	4,025		5,156		      811		&lt; 0.001</a:t>
            </a:r>
          </a:p>
          <a:p>
            <a:pPr eaLnBrk="1" hangingPunct="1">
              <a:lnSpc>
                <a:spcPct val="190000"/>
              </a:lnSpc>
              <a:buFontTx/>
              <a:buNone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Adduct levels	11.1		  9.2		       0		&lt; 0.001</a:t>
            </a:r>
          </a:p>
          <a:p>
            <a:pPr eaLnBrk="1" hangingPunct="1">
              <a:lnSpc>
                <a:spcPct val="190000"/>
              </a:lnSpc>
              <a:buFontTx/>
              <a:buNone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Bilirubin (mg/dl) 	 4.1	  	  5.1		      24.3		&lt; 0.001</a:t>
            </a:r>
          </a:p>
          <a:p>
            <a:pPr eaLnBrk="1" hangingPunct="1">
              <a:lnSpc>
                <a:spcPct val="190000"/>
              </a:lnSpc>
              <a:buFontTx/>
              <a:buNone/>
            </a:pP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NAC Rec</a:t>
            </a:r>
            <a:r>
              <a:rPr lang="ja-JP" alt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’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d (%)	 94    		  40		       18		&lt; 0.001</a:t>
            </a:r>
          </a:p>
          <a:p>
            <a:pPr eaLnBrk="1" hangingPunct="1">
              <a:lnSpc>
                <a:spcPct val="190000"/>
              </a:lnSpc>
              <a:buFontTx/>
              <a:buNone/>
            </a:pPr>
            <a:r>
              <a:rPr lang="en-US" sz="1800" b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Spont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 survival	 64		  55		       21		&lt; 0.001</a:t>
            </a:r>
          </a:p>
          <a:p>
            <a:pPr eaLnBrk="1" hangingPunct="1">
              <a:lnSpc>
                <a:spcPct val="190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					</a:t>
            </a:r>
            <a:r>
              <a:rPr lang="en-US" sz="1800" dirty="0" err="1">
                <a:solidFill>
                  <a:srgbClr val="FFFFFF"/>
                </a:solidFill>
                <a:latin typeface="Arial"/>
                <a:cs typeface="Arial"/>
              </a:rPr>
              <a:t>Khandelwal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 N et al </a:t>
            </a:r>
            <a:r>
              <a:rPr lang="en-US" sz="1800" dirty="0" err="1">
                <a:solidFill>
                  <a:srgbClr val="FFFFFF"/>
                </a:solidFill>
                <a:latin typeface="Arial"/>
                <a:cs typeface="Arial"/>
              </a:rPr>
              <a:t>Hepatology</a:t>
            </a:r>
            <a:r>
              <a:rPr lang="en-US" sz="1800" dirty="0">
                <a:solidFill>
                  <a:srgbClr val="FFFFFF"/>
                </a:solidFill>
                <a:latin typeface="Arial"/>
                <a:cs typeface="Arial"/>
              </a:rPr>
              <a:t> 2011;53:567-76</a:t>
            </a:r>
            <a:endParaRPr lang="en-US" sz="1800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eaLnBrk="1" hangingPunct="1">
              <a:lnSpc>
                <a:spcPct val="190000"/>
              </a:lnSpc>
              <a:buFontTx/>
              <a:buNone/>
            </a:pPr>
            <a:r>
              <a:rPr lang="en-US" sz="18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	</a:t>
            </a:r>
          </a:p>
        </p:txBody>
      </p:sp>
      <p:sp>
        <p:nvSpPr>
          <p:cNvPr id="58373" name="TextBox 4"/>
          <p:cNvSpPr txBox="1">
            <a:spLocks noChangeArrowheads="1"/>
          </p:cNvSpPr>
          <p:nvPr/>
        </p:nvSpPr>
        <p:spPr bwMode="auto">
          <a:xfrm>
            <a:off x="1295400" y="1524000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>
                <a:solidFill>
                  <a:srgbClr val="FFFF00"/>
                </a:solidFill>
              </a:rPr>
              <a:t>Grp</a:t>
            </a:r>
            <a:r>
              <a:rPr lang="en-US" sz="1800" b="1" dirty="0">
                <a:solidFill>
                  <a:srgbClr val="FFFF00"/>
                </a:solidFill>
              </a:rPr>
              <a:t> 1 (APAP)       </a:t>
            </a:r>
            <a:r>
              <a:rPr lang="en-US" sz="1800" b="1" dirty="0" err="1">
                <a:solidFill>
                  <a:srgbClr val="FFFF00"/>
                </a:solidFill>
              </a:rPr>
              <a:t>Grp</a:t>
            </a:r>
            <a:r>
              <a:rPr lang="en-US" sz="1800" b="1" dirty="0">
                <a:solidFill>
                  <a:srgbClr val="FFFF00"/>
                </a:solidFill>
              </a:rPr>
              <a:t> 2 (Adduct </a:t>
            </a:r>
            <a:r>
              <a:rPr lang="en-US" sz="1800" b="1" dirty="0" err="1">
                <a:solidFill>
                  <a:srgbClr val="FFFF00"/>
                </a:solidFill>
              </a:rPr>
              <a:t>pos</a:t>
            </a:r>
            <a:r>
              <a:rPr lang="en-US" sz="1800" b="1" dirty="0">
                <a:solidFill>
                  <a:srgbClr val="FFFF00"/>
                </a:solidFill>
              </a:rPr>
              <a:t>)    </a:t>
            </a:r>
            <a:r>
              <a:rPr lang="en-US" sz="1800" b="1" dirty="0" err="1">
                <a:solidFill>
                  <a:srgbClr val="FFFF00"/>
                </a:solidFill>
              </a:rPr>
              <a:t>Grp</a:t>
            </a:r>
            <a:r>
              <a:rPr lang="en-US" sz="1800" b="1" dirty="0">
                <a:solidFill>
                  <a:srgbClr val="FFFF00"/>
                </a:solidFill>
              </a:rPr>
              <a:t> 3 (Adduct </a:t>
            </a:r>
            <a:r>
              <a:rPr lang="en-US" sz="1800" b="1" dirty="0" err="1">
                <a:solidFill>
                  <a:srgbClr val="FFFF00"/>
                </a:solidFill>
              </a:rPr>
              <a:t>neg</a:t>
            </a:r>
            <a:r>
              <a:rPr lang="en-US" sz="1800" b="1" dirty="0">
                <a:solidFill>
                  <a:srgbClr val="FFFF00"/>
                </a:solidFill>
              </a:rPr>
              <a:t>)    p value</a:t>
            </a:r>
          </a:p>
          <a:p>
            <a:pPr eaLnBrk="1" hangingPunct="1"/>
            <a:r>
              <a:rPr lang="en-US" sz="1800" b="1" dirty="0">
                <a:solidFill>
                  <a:srgbClr val="FFFF00"/>
                </a:solidFill>
              </a:rPr>
              <a:t>        N=188	          N=20		 N=90</a:t>
            </a:r>
          </a:p>
        </p:txBody>
      </p:sp>
      <p:sp>
        <p:nvSpPr>
          <p:cNvPr id="58374" name="Line 17"/>
          <p:cNvSpPr>
            <a:spLocks noChangeShapeType="1"/>
          </p:cNvSpPr>
          <p:nvPr/>
        </p:nvSpPr>
        <p:spPr bwMode="auto">
          <a:xfrm>
            <a:off x="685800" y="2209800"/>
            <a:ext cx="76200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B7B7B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67200" y="1066800"/>
            <a:ext cx="2066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7B7B7"/>
                </a:solidFill>
              </a:rPr>
              <a:t>Indeterminate</a:t>
            </a:r>
          </a:p>
        </p:txBody>
      </p:sp>
    </p:spTree>
    <p:extLst>
      <p:ext uri="{BB962C8B-B14F-4D97-AF65-F5344CB8AC3E}">
        <p14:creationId xmlns:p14="http://schemas.microsoft.com/office/powerpoint/2010/main" val="3707072154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Most frequent DILI agents in adults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0" name="Text Box 3"/>
          <p:cNvSpPr txBox="1">
            <a:spLocks noChangeArrowheads="1"/>
          </p:cNvSpPr>
          <p:nvPr/>
        </p:nvSpPr>
        <p:spPr bwMode="auto">
          <a:xfrm>
            <a:off x="33867" y="1775380"/>
            <a:ext cx="8991600" cy="447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Times" charset="0"/>
              <a:buNone/>
            </a:pPr>
            <a:r>
              <a:rPr lang="en-US" sz="2000" b="1" dirty="0">
                <a:solidFill>
                  <a:srgbClr val="FFFFFF"/>
                </a:solidFill>
              </a:rPr>
              <a:t>Antibiotics </a:t>
            </a:r>
            <a:r>
              <a:rPr lang="en-US" sz="2000" dirty="0">
                <a:solidFill>
                  <a:srgbClr val="FFFFFF"/>
                </a:solidFill>
              </a:rPr>
              <a:t>						            408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sz="2000" dirty="0">
                <a:solidFill>
                  <a:srgbClr val="FFFFFF"/>
                </a:solidFill>
              </a:rPr>
              <a:t>	</a:t>
            </a:r>
            <a:r>
              <a:rPr lang="en-US" sz="2000" dirty="0" err="1">
                <a:solidFill>
                  <a:srgbClr val="FFFFFF"/>
                </a:solidFill>
              </a:rPr>
              <a:t>Amox</a:t>
            </a:r>
            <a:r>
              <a:rPr lang="en-US" sz="2000" dirty="0">
                <a:solidFill>
                  <a:srgbClr val="FFFFFF"/>
                </a:solidFill>
              </a:rPr>
              <a:t>/</a:t>
            </a:r>
            <a:r>
              <a:rPr lang="en-US" sz="2000" dirty="0" err="1">
                <a:solidFill>
                  <a:srgbClr val="FFFFFF"/>
                </a:solidFill>
              </a:rPr>
              <a:t>Clavulanate</a:t>
            </a:r>
            <a:r>
              <a:rPr lang="en-US" sz="2000" dirty="0">
                <a:solidFill>
                  <a:srgbClr val="FFFFFF"/>
                </a:solidFill>
              </a:rPr>
              <a:t>			  0		91		INH (w/</a:t>
            </a:r>
            <a:r>
              <a:rPr lang="en-US" sz="2000" dirty="0" err="1">
                <a:solidFill>
                  <a:srgbClr val="FFFFFF"/>
                </a:solidFill>
              </a:rPr>
              <a:t>wo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rif</a:t>
            </a:r>
            <a:r>
              <a:rPr lang="en-US" sz="2000" dirty="0">
                <a:solidFill>
                  <a:srgbClr val="FFFFFF"/>
                </a:solidFill>
              </a:rPr>
              <a:t>/</a:t>
            </a:r>
            <a:r>
              <a:rPr lang="en-US" sz="2000" dirty="0" err="1">
                <a:solidFill>
                  <a:srgbClr val="FFFFFF"/>
                </a:solidFill>
              </a:rPr>
              <a:t>pyraz</a:t>
            </a:r>
            <a:r>
              <a:rPr lang="en-US" sz="2000" dirty="0">
                <a:solidFill>
                  <a:srgbClr val="FFFFFF"/>
                </a:solidFill>
              </a:rPr>
              <a:t>)			25		28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000" dirty="0">
                <a:solidFill>
                  <a:srgbClr val="FFFFFF"/>
                </a:solidFill>
              </a:rPr>
              <a:t>	</a:t>
            </a:r>
            <a:r>
              <a:rPr lang="en-US" sz="2000" dirty="0" err="1">
                <a:solidFill>
                  <a:srgbClr val="FFFFFF"/>
                </a:solidFill>
              </a:rPr>
              <a:t>Nitrofurantoin</a:t>
            </a:r>
            <a:r>
              <a:rPr lang="en-US" sz="2000" dirty="0">
                <a:solidFill>
                  <a:srgbClr val="FFFFFF"/>
                </a:solidFill>
              </a:rPr>
              <a:t> 				11		42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Times" charset="0"/>
              <a:buNone/>
            </a:pPr>
            <a:r>
              <a:rPr lang="en-US" sz="2000" dirty="0">
                <a:solidFill>
                  <a:srgbClr val="FFFFFF"/>
                </a:solidFill>
              </a:rPr>
              <a:t>	Sulfa (TMP/SMX, sulfasalazine		12		31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Times" charset="0"/>
              <a:buNone/>
            </a:pPr>
            <a:r>
              <a:rPr lang="en-US" sz="2000" dirty="0">
                <a:solidFill>
                  <a:srgbClr val="FFFFFF"/>
                </a:solidFill>
              </a:rPr>
              <a:t>	Minocycline				 6		28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Times" charset="0"/>
              <a:buNone/>
            </a:pPr>
            <a:r>
              <a:rPr lang="en-US" sz="2000" dirty="0">
                <a:solidFill>
                  <a:srgbClr val="FFFFFF"/>
                </a:solidFill>
              </a:rPr>
              <a:t>	</a:t>
            </a:r>
            <a:r>
              <a:rPr lang="en-US" sz="2000" dirty="0" err="1">
                <a:solidFill>
                  <a:srgbClr val="FFFFFF"/>
                </a:solidFill>
              </a:rPr>
              <a:t>Cefazolin</a:t>
            </a:r>
            <a:r>
              <a:rPr lang="en-US" sz="2000" dirty="0">
                <a:solidFill>
                  <a:srgbClr val="FFFFFF"/>
                </a:solidFill>
              </a:rPr>
              <a:t>				 0		20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Times" charset="0"/>
              <a:buNone/>
            </a:pPr>
            <a:r>
              <a:rPr lang="en-US" sz="2000" dirty="0">
                <a:solidFill>
                  <a:srgbClr val="FFFFFF"/>
                </a:solidFill>
              </a:rPr>
              <a:t>	Others					13	           115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Times" charset="0"/>
              <a:buNone/>
            </a:pPr>
            <a:r>
              <a:rPr lang="en-US" sz="2000" dirty="0">
                <a:solidFill>
                  <a:srgbClr val="FFFFFF"/>
                </a:solidFill>
              </a:rPr>
              <a:t>Herbal and Dietary Supplements		14	           145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Times" charset="0"/>
              <a:buNone/>
            </a:pPr>
            <a:r>
              <a:rPr lang="en-US" sz="2000" dirty="0">
                <a:solidFill>
                  <a:srgbClr val="FFFFFF"/>
                </a:solidFill>
              </a:rPr>
              <a:t>CNS						18		82		</a:t>
            </a:r>
          </a:p>
        </p:txBody>
      </p:sp>
      <p:sp>
        <p:nvSpPr>
          <p:cNvPr id="191491" name="Line 5"/>
          <p:cNvSpPr>
            <a:spLocks noChangeShapeType="1"/>
          </p:cNvSpPr>
          <p:nvPr/>
        </p:nvSpPr>
        <p:spPr bwMode="auto">
          <a:xfrm>
            <a:off x="685800" y="1219200"/>
            <a:ext cx="76200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492" name="Text Box 6"/>
          <p:cNvSpPr txBox="1">
            <a:spLocks noChangeArrowheads="1"/>
          </p:cNvSpPr>
          <p:nvPr/>
        </p:nvSpPr>
        <p:spPr bwMode="auto">
          <a:xfrm>
            <a:off x="4343400" y="762000"/>
            <a:ext cx="2667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FFFFFF"/>
                </a:solidFill>
              </a:rPr>
              <a:t>ALFSG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FFFFFF"/>
                </a:solidFill>
              </a:rPr>
              <a:t>N=137</a:t>
            </a:r>
          </a:p>
        </p:txBody>
      </p:sp>
      <p:sp>
        <p:nvSpPr>
          <p:cNvPr id="191493" name="Rectangle 6"/>
          <p:cNvSpPr>
            <a:spLocks noChangeArrowheads="1"/>
          </p:cNvSpPr>
          <p:nvPr/>
        </p:nvSpPr>
        <p:spPr bwMode="auto">
          <a:xfrm>
            <a:off x="5334000" y="762000"/>
            <a:ext cx="4572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FFFF"/>
                </a:solidFill>
              </a:rPr>
              <a:t>DILIN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FFFF"/>
                </a:solidFill>
              </a:rPr>
              <a:t>N=899</a:t>
            </a:r>
          </a:p>
        </p:txBody>
      </p:sp>
    </p:spTree>
    <p:extLst>
      <p:ext uri="{BB962C8B-B14F-4D97-AF65-F5344CB8AC3E}">
        <p14:creationId xmlns:p14="http://schemas.microsoft.com/office/powerpoint/2010/main" val="1172049670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9C29A-F3A7-0542-9669-1493D9E2E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5257800" cy="3954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1F75E-3123-F545-9C6E-5CE253EBA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240085"/>
            <a:ext cx="578701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52497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14D296-D0A5-9A4A-BE69-56D3F5382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0"/>
            <a:ext cx="6540500" cy="3517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EA145F-C7D7-EF4A-9063-8FFA5ED57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819400"/>
            <a:ext cx="66167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35934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05E5B-7DA3-4847-B09D-F6692556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36" y="127000"/>
            <a:ext cx="6959600" cy="391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9A0ECA-BDE5-F24A-A143-7A4E37562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09800"/>
            <a:ext cx="6604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71763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0EF09F-F973-8844-A759-69F33852C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6807200" cy="378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488BD6-41BD-5A48-9076-85F580E5B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819400"/>
            <a:ext cx="59817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20730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D081F-58CC-E24F-BB10-640DBA96B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1428750"/>
            <a:ext cx="6680200" cy="4000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30A2C9-4018-754F-9E37-42B24A588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429000"/>
            <a:ext cx="6350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10731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B90DC-AD02-1E49-93D8-E05BD3073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6245087" cy="3714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9CBE12-71F1-5047-822F-802A6D2BF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546" y="2727325"/>
            <a:ext cx="7784454" cy="27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02238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y-bottle-31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49" y="3451445"/>
            <a:ext cx="944912" cy="1118653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225661"/>
              </p:ext>
            </p:extLst>
          </p:nvPr>
        </p:nvGraphicFramePr>
        <p:xfrm>
          <a:off x="304800" y="228600"/>
          <a:ext cx="5486400" cy="572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5" name="Document" r:id="rId4" imgW="5486400" imgH="5727700" progId="Word.Document.12">
                  <p:embed/>
                </p:oleObj>
              </mc:Choice>
              <mc:Fallback>
                <p:oleObj name="Document" r:id="rId4" imgW="5486400" imgH="5727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228600"/>
                        <a:ext cx="5486400" cy="572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2590800"/>
            <a:ext cx="5562600" cy="4036429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617675"/>
              </p:ext>
            </p:extLst>
          </p:nvPr>
        </p:nvGraphicFramePr>
        <p:xfrm>
          <a:off x="3638280" y="4191000"/>
          <a:ext cx="5486400" cy="242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46" name="Document" r:id="rId7" imgW="5486400" imgH="2425700" progId="Word.Document.12">
                  <p:embed/>
                </p:oleObj>
              </mc:Choice>
              <mc:Fallback>
                <p:oleObj name="Document" r:id="rId7" imgW="5486400" imgH="2425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38280" y="4191000"/>
                        <a:ext cx="5486400" cy="242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629400" y="990600"/>
            <a:ext cx="243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NAC is the accepted standard of care </a:t>
            </a:r>
            <a:r>
              <a:rPr lang="en-US" u="sng" dirty="0"/>
              <a:t>antidote</a:t>
            </a:r>
            <a:r>
              <a:rPr lang="en-US" dirty="0"/>
              <a:t> worldwide—should be used even when uncertain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43400" y="762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1977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6800" y="3124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43389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457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2741965538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623950"/>
            <a:ext cx="3872972" cy="3234049"/>
          </a:xfrm>
          <a:prstGeom prst="rect">
            <a:avLst/>
          </a:prstGeom>
        </p:spPr>
      </p:pic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026" y="571501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ALFSG and ALF</a:t>
            </a:r>
            <a:br>
              <a:rPr lang="en-US" sz="32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32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AIMS for this talk: </a:t>
            </a:r>
            <a:br>
              <a:rPr lang="en-US" sz="32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</a:br>
            <a:endParaRPr lang="en-US" sz="4000" b="1" strike="sngStrike" dirty="0">
              <a:latin typeface="Times New Roman" charset="0"/>
              <a:ea typeface="ＭＳ Ｐゴシック" charset="0"/>
              <a:cs typeface="Times" charset="0"/>
            </a:endParaRPr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8839200" cy="4648200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sz="2800" dirty="0">
                <a:solidFill>
                  <a:schemeClr val="bg2"/>
                </a:solidFill>
                <a:latin typeface="Helvetica" charset="0"/>
                <a:ea typeface="ＭＳ Ｐゴシック" charset="0"/>
                <a:cs typeface="Times" charset="0"/>
              </a:rPr>
              <a:t>Review how we got started/how ALFSG was set up</a:t>
            </a:r>
          </a:p>
          <a:p>
            <a:pPr>
              <a:lnSpc>
                <a:spcPct val="110000"/>
              </a:lnSpc>
              <a:defRPr/>
            </a:pPr>
            <a:r>
              <a:rPr lang="en-US" sz="2800" dirty="0">
                <a:solidFill>
                  <a:schemeClr val="bg2"/>
                </a:solidFill>
                <a:latin typeface="Helvetica" charset="0"/>
                <a:ea typeface="ＭＳ Ｐゴシック" charset="0"/>
                <a:cs typeface="Times" charset="0"/>
              </a:rPr>
              <a:t>Discuss clinical scenarios/etiologies</a:t>
            </a:r>
          </a:p>
          <a:p>
            <a:pPr>
              <a:lnSpc>
                <a:spcPct val="110000"/>
              </a:lnSpc>
              <a:defRPr/>
            </a:pPr>
            <a:r>
              <a:rPr lang="en-US" sz="2800" dirty="0">
                <a:solidFill>
                  <a:schemeClr val="bg2"/>
                </a:solidFill>
                <a:latin typeface="Helvetica" charset="0"/>
                <a:ea typeface="ＭＳ Ｐゴシック" charset="0"/>
                <a:cs typeface="Times" charset="0"/>
              </a:rPr>
              <a:t>APAP: why is it a big deal</a:t>
            </a:r>
          </a:p>
          <a:p>
            <a:pPr>
              <a:lnSpc>
                <a:spcPct val="110000"/>
              </a:lnSpc>
              <a:defRPr/>
            </a:pPr>
            <a:r>
              <a:rPr lang="en-US" sz="2800" dirty="0">
                <a:solidFill>
                  <a:schemeClr val="bg2"/>
                </a:solidFill>
                <a:latin typeface="Helvetica" charset="0"/>
                <a:ea typeface="ＭＳ Ｐゴシック" charset="0"/>
                <a:cs typeface="Times" charset="0"/>
              </a:rPr>
              <a:t>AIH/DILI/HBV</a:t>
            </a:r>
          </a:p>
          <a:p>
            <a:pPr>
              <a:lnSpc>
                <a:spcPct val="110000"/>
              </a:lnSpc>
              <a:defRPr/>
            </a:pPr>
            <a:r>
              <a:rPr lang="en-US" sz="2800" dirty="0">
                <a:solidFill>
                  <a:schemeClr val="bg2"/>
                </a:solidFill>
                <a:latin typeface="Helvetica" charset="0"/>
                <a:ea typeface="ＭＳ Ｐゴシック" charset="0"/>
                <a:cs typeface="ＭＳ Ｐゴシック" charset="0"/>
              </a:rPr>
              <a:t>Clinical Trials </a:t>
            </a:r>
          </a:p>
          <a:p>
            <a:pPr>
              <a:lnSpc>
                <a:spcPct val="110000"/>
              </a:lnSpc>
              <a:defRPr/>
            </a:pPr>
            <a:r>
              <a:rPr lang="en-US" sz="2800" dirty="0">
                <a:solidFill>
                  <a:schemeClr val="bg2"/>
                </a:solidFill>
                <a:latin typeface="Helvetica" charset="0"/>
                <a:ea typeface="ＭＳ Ｐゴシック" charset="0"/>
                <a:cs typeface="ＭＳ Ｐゴシック" charset="0"/>
              </a:rPr>
              <a:t>Prognosis</a:t>
            </a:r>
          </a:p>
          <a:p>
            <a:pPr>
              <a:lnSpc>
                <a:spcPct val="110000"/>
              </a:lnSpc>
              <a:defRPr/>
            </a:pPr>
            <a:r>
              <a:rPr lang="en-US" sz="2800" dirty="0">
                <a:solidFill>
                  <a:schemeClr val="bg2"/>
                </a:solidFill>
                <a:latin typeface="Helvetica" charset="0"/>
                <a:ea typeface="ＭＳ Ｐゴシック" charset="0"/>
                <a:cs typeface="ＭＳ Ｐゴシック" charset="0"/>
              </a:rPr>
              <a:t>Role of transplantation</a:t>
            </a:r>
          </a:p>
          <a:p>
            <a:pPr>
              <a:lnSpc>
                <a:spcPct val="110000"/>
              </a:lnSpc>
              <a:defRPr/>
            </a:pPr>
            <a:r>
              <a:rPr lang="en-US" sz="2800" dirty="0">
                <a:solidFill>
                  <a:schemeClr val="bg2"/>
                </a:solidFill>
                <a:latin typeface="Helvetica" charset="0"/>
                <a:ea typeface="ＭＳ Ｐゴシック" charset="0"/>
                <a:cs typeface="Times" charset="0"/>
              </a:rPr>
              <a:t>New initiatives: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 dirty="0">
                <a:solidFill>
                  <a:schemeClr val="bg2"/>
                </a:solidFill>
                <a:latin typeface="Helvetica" charset="0"/>
                <a:ea typeface="ＭＳ Ｐゴシック" charset="0"/>
                <a:cs typeface="Times" charset="0"/>
              </a:rPr>
              <a:t>Causality/Pathology/OLT</a:t>
            </a:r>
            <a:endParaRPr lang="en-US" sz="2400" dirty="0">
              <a:solidFill>
                <a:schemeClr val="bg2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10000"/>
              </a:lnSpc>
              <a:defRPr/>
            </a:pPr>
            <a:endParaRPr lang="en-US" sz="2800" dirty="0">
              <a:solidFill>
                <a:schemeClr val="bg2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762000" y="1447800"/>
            <a:ext cx="76200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33952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5497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7280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8732595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966" name="Object 6"/>
          <p:cNvGraphicFramePr>
            <a:graphicFrameLocks noChangeAspect="1"/>
          </p:cNvGraphicFramePr>
          <p:nvPr/>
        </p:nvGraphicFramePr>
        <p:xfrm>
          <a:off x="0" y="1011238"/>
          <a:ext cx="9144000" cy="523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Chart" r:id="rId4" imgW="9143244" imgH="5236031" progId="Excel.Chart.8">
                  <p:embed/>
                </p:oleObj>
              </mc:Choice>
              <mc:Fallback>
                <p:oleObj name="Chart" r:id="rId4" imgW="9143244" imgH="523603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11238"/>
                        <a:ext cx="9144000" cy="5237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67" name="Text Box 3"/>
          <p:cNvSpPr txBox="1">
            <a:spLocks noChangeArrowheads="1"/>
          </p:cNvSpPr>
          <p:nvPr/>
        </p:nvSpPr>
        <p:spPr bwMode="auto">
          <a:xfrm rot="-5356629">
            <a:off x="-495300" y="2219325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3399"/>
                </a:solidFill>
              </a:rPr>
              <a:t>Percent</a:t>
            </a:r>
          </a:p>
        </p:txBody>
      </p:sp>
      <p:sp>
        <p:nvSpPr>
          <p:cNvPr id="168968" name="Text Box 4"/>
          <p:cNvSpPr txBox="1">
            <a:spLocks noChangeArrowheads="1"/>
          </p:cNvSpPr>
          <p:nvPr/>
        </p:nvSpPr>
        <p:spPr bwMode="auto">
          <a:xfrm>
            <a:off x="304800" y="381000"/>
            <a:ext cx="8382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542"/>
                </a:solidFill>
                <a:latin typeface="Arial" charset="0"/>
              </a:rPr>
              <a:t>Primary/secondary outcomes in the NAC trial</a:t>
            </a:r>
            <a:endParaRPr lang="en-US">
              <a:solidFill>
                <a:srgbClr val="FFF542"/>
              </a:solidFill>
              <a:latin typeface="Arial" charset="0"/>
            </a:endParaRPr>
          </a:p>
        </p:txBody>
      </p:sp>
      <p:sp>
        <p:nvSpPr>
          <p:cNvPr id="168969" name="Text Box 5"/>
          <p:cNvSpPr txBox="1">
            <a:spLocks noChangeArrowheads="1"/>
          </p:cNvSpPr>
          <p:nvPr/>
        </p:nvSpPr>
        <p:spPr bwMode="auto">
          <a:xfrm>
            <a:off x="609600" y="5791200"/>
            <a:ext cx="8077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9FF37"/>
                </a:solidFill>
                <a:latin typeface="Arial" charset="0"/>
              </a:rPr>
              <a:t>The most impressive difference was in transplant free survival in coma grades I-II.</a:t>
            </a:r>
            <a:r>
              <a:rPr lang="en-US">
                <a:solidFill>
                  <a:srgbClr val="003399"/>
                </a:solidFill>
                <a:latin typeface="Arial" charset="0"/>
              </a:rPr>
              <a:t> </a:t>
            </a:r>
            <a:r>
              <a:rPr lang="en-US">
                <a:solidFill>
                  <a:srgbClr val="FFFFFF"/>
                </a:solidFill>
                <a:latin typeface="Arial" charset="0"/>
              </a:rPr>
              <a:t>* = statistically significant</a:t>
            </a:r>
          </a:p>
        </p:txBody>
      </p:sp>
      <p:sp>
        <p:nvSpPr>
          <p:cNvPr id="168970" name="Text Box 6"/>
          <p:cNvSpPr txBox="1">
            <a:spLocks noChangeArrowheads="1"/>
          </p:cNvSpPr>
          <p:nvPr/>
        </p:nvSpPr>
        <p:spPr bwMode="auto">
          <a:xfrm>
            <a:off x="2438400" y="2362200"/>
            <a:ext cx="1143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rgbClr val="FFFFFF"/>
                </a:solidFill>
              </a:rPr>
              <a:t>*</a:t>
            </a:r>
            <a:r>
              <a:rPr lang="en-US" sz="1600">
                <a:solidFill>
                  <a:srgbClr val="FFFFFF"/>
                </a:solidFill>
              </a:rPr>
              <a:t>p&lt; 0.04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8971" name="Text Box 7"/>
          <p:cNvSpPr txBox="1">
            <a:spLocks noChangeArrowheads="1"/>
          </p:cNvSpPr>
          <p:nvPr/>
        </p:nvSpPr>
        <p:spPr bwMode="auto">
          <a:xfrm>
            <a:off x="3581400" y="1965325"/>
            <a:ext cx="1143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rgbClr val="FFFFFF"/>
                </a:solidFill>
              </a:rPr>
              <a:t>*</a:t>
            </a:r>
            <a:r>
              <a:rPr lang="en-US" sz="1600">
                <a:solidFill>
                  <a:srgbClr val="FFFFFF"/>
                </a:solidFill>
              </a:rPr>
              <a:t>p&lt; 0.01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8972" name="Text Box 8"/>
          <p:cNvSpPr txBox="1">
            <a:spLocks noChangeArrowheads="1"/>
          </p:cNvSpPr>
          <p:nvPr/>
        </p:nvSpPr>
        <p:spPr bwMode="auto">
          <a:xfrm>
            <a:off x="5715000" y="22860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p&lt; 0.09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8973" name="Text Box 9"/>
          <p:cNvSpPr txBox="1">
            <a:spLocks noChangeArrowheads="1"/>
          </p:cNvSpPr>
          <p:nvPr/>
        </p:nvSpPr>
        <p:spPr bwMode="auto">
          <a:xfrm>
            <a:off x="6781800" y="2057400"/>
            <a:ext cx="1143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rgbClr val="FFFFFF"/>
                </a:solidFill>
              </a:rPr>
              <a:t>*</a:t>
            </a:r>
            <a:r>
              <a:rPr lang="en-US" sz="1600">
                <a:solidFill>
                  <a:srgbClr val="FFFFFF"/>
                </a:solidFill>
              </a:rPr>
              <a:t>p&lt; 0.035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8974" name="Text Box 10"/>
          <p:cNvSpPr txBox="1">
            <a:spLocks noChangeArrowheads="1"/>
          </p:cNvSpPr>
          <p:nvPr/>
        </p:nvSpPr>
        <p:spPr bwMode="auto">
          <a:xfrm>
            <a:off x="1371600" y="14478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</a:rPr>
              <a:t>p&lt; 0.28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68975" name="Text Box 11"/>
          <p:cNvSpPr txBox="1">
            <a:spLocks noChangeArrowheads="1"/>
          </p:cNvSpPr>
          <p:nvPr/>
        </p:nvSpPr>
        <p:spPr bwMode="auto">
          <a:xfrm>
            <a:off x="4572000" y="3048000"/>
            <a:ext cx="1143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FFFF"/>
                </a:solidFill>
              </a:rPr>
              <a:t>p&lt; 0.09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8976" name="Line 12"/>
          <p:cNvSpPr>
            <a:spLocks noChangeShapeType="1"/>
          </p:cNvSpPr>
          <p:nvPr/>
        </p:nvSpPr>
        <p:spPr bwMode="auto">
          <a:xfrm>
            <a:off x="1371600" y="1066800"/>
            <a:ext cx="6553200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781800" y="52578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Gastro 2009</a:t>
            </a:r>
          </a:p>
        </p:txBody>
      </p:sp>
    </p:spTree>
    <p:extLst>
      <p:ext uri="{BB962C8B-B14F-4D97-AF65-F5344CB8AC3E}">
        <p14:creationId xmlns:p14="http://schemas.microsoft.com/office/powerpoint/2010/main" val="75999062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1" name="Picture 3" descr="head ct 8-50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7526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2" name="Picture 4" descr="head ct 8-3-00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526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3" name="Rectangle 5"/>
          <p:cNvSpPr>
            <a:spLocks noChangeArrowheads="1"/>
          </p:cNvSpPr>
          <p:nvPr/>
        </p:nvSpPr>
        <p:spPr bwMode="auto">
          <a:xfrm>
            <a:off x="3048000" y="1981200"/>
            <a:ext cx="18288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24" name="Rectangle 6"/>
          <p:cNvSpPr>
            <a:spLocks noChangeArrowheads="1"/>
          </p:cNvSpPr>
          <p:nvPr/>
        </p:nvSpPr>
        <p:spPr bwMode="auto">
          <a:xfrm>
            <a:off x="7315200" y="1752600"/>
            <a:ext cx="18288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25" name="Rectangle 7"/>
          <p:cNvSpPr>
            <a:spLocks noChangeArrowheads="1"/>
          </p:cNvSpPr>
          <p:nvPr/>
        </p:nvSpPr>
        <p:spPr bwMode="auto">
          <a:xfrm>
            <a:off x="0" y="5181600"/>
            <a:ext cx="990600" cy="990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26" name="Rectangle 8"/>
          <p:cNvSpPr>
            <a:spLocks noChangeArrowheads="1"/>
          </p:cNvSpPr>
          <p:nvPr/>
        </p:nvSpPr>
        <p:spPr bwMode="auto">
          <a:xfrm>
            <a:off x="0" y="1752600"/>
            <a:ext cx="14478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27" name="Rectangle 9"/>
          <p:cNvSpPr>
            <a:spLocks noChangeArrowheads="1"/>
          </p:cNvSpPr>
          <p:nvPr/>
        </p:nvSpPr>
        <p:spPr bwMode="auto">
          <a:xfrm>
            <a:off x="0" y="2362200"/>
            <a:ext cx="11430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28" name="Rectangle 10"/>
          <p:cNvSpPr>
            <a:spLocks noChangeArrowheads="1"/>
          </p:cNvSpPr>
          <p:nvPr/>
        </p:nvSpPr>
        <p:spPr bwMode="auto">
          <a:xfrm>
            <a:off x="2895600" y="1752600"/>
            <a:ext cx="28194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29" name="Rectangle 11"/>
          <p:cNvSpPr>
            <a:spLocks noChangeArrowheads="1"/>
          </p:cNvSpPr>
          <p:nvPr/>
        </p:nvSpPr>
        <p:spPr bwMode="auto">
          <a:xfrm>
            <a:off x="0" y="6172200"/>
            <a:ext cx="18288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30" name="Rectangle 12"/>
          <p:cNvSpPr>
            <a:spLocks noChangeArrowheads="1"/>
          </p:cNvSpPr>
          <p:nvPr/>
        </p:nvSpPr>
        <p:spPr bwMode="auto">
          <a:xfrm>
            <a:off x="3352800" y="6172200"/>
            <a:ext cx="27432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31" name="Rectangle 13"/>
          <p:cNvSpPr>
            <a:spLocks noChangeArrowheads="1"/>
          </p:cNvSpPr>
          <p:nvPr/>
        </p:nvSpPr>
        <p:spPr bwMode="auto">
          <a:xfrm>
            <a:off x="7620000" y="6324600"/>
            <a:ext cx="15240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32" name="Rectangle 14"/>
          <p:cNvSpPr>
            <a:spLocks noChangeArrowheads="1"/>
          </p:cNvSpPr>
          <p:nvPr/>
        </p:nvSpPr>
        <p:spPr bwMode="auto">
          <a:xfrm>
            <a:off x="3733800" y="2362200"/>
            <a:ext cx="16764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33" name="Rectangle 15"/>
          <p:cNvSpPr>
            <a:spLocks noChangeArrowheads="1"/>
          </p:cNvSpPr>
          <p:nvPr/>
        </p:nvSpPr>
        <p:spPr bwMode="auto">
          <a:xfrm>
            <a:off x="8001000" y="2362200"/>
            <a:ext cx="11430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34" name="Rectangle 16"/>
          <p:cNvSpPr>
            <a:spLocks noChangeArrowheads="1"/>
          </p:cNvSpPr>
          <p:nvPr/>
        </p:nvSpPr>
        <p:spPr bwMode="auto">
          <a:xfrm>
            <a:off x="3962400" y="3048000"/>
            <a:ext cx="9906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35" name="Rectangle 17"/>
          <p:cNvSpPr>
            <a:spLocks noChangeArrowheads="1"/>
          </p:cNvSpPr>
          <p:nvPr/>
        </p:nvSpPr>
        <p:spPr bwMode="auto">
          <a:xfrm>
            <a:off x="8382000" y="3048000"/>
            <a:ext cx="762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36" name="Rectangle 18"/>
          <p:cNvSpPr>
            <a:spLocks noChangeArrowheads="1"/>
          </p:cNvSpPr>
          <p:nvPr/>
        </p:nvSpPr>
        <p:spPr bwMode="auto">
          <a:xfrm>
            <a:off x="4572000" y="5181600"/>
            <a:ext cx="6096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1137" name="Text Box 20"/>
          <p:cNvSpPr txBox="1">
            <a:spLocks noChangeArrowheads="1"/>
          </p:cNvSpPr>
          <p:nvPr/>
        </p:nvSpPr>
        <p:spPr bwMode="auto">
          <a:xfrm>
            <a:off x="1295400" y="1309688"/>
            <a:ext cx="2362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Admission head CT</a:t>
            </a:r>
          </a:p>
        </p:txBody>
      </p:sp>
      <p:sp>
        <p:nvSpPr>
          <p:cNvPr id="261138" name="Text Box 21"/>
          <p:cNvSpPr txBox="1">
            <a:spLocks noChangeArrowheads="1"/>
          </p:cNvSpPr>
          <p:nvPr/>
        </p:nvSpPr>
        <p:spPr bwMode="auto">
          <a:xfrm>
            <a:off x="5562600" y="12954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48 h after admission</a:t>
            </a:r>
          </a:p>
        </p:txBody>
      </p:sp>
      <p:sp>
        <p:nvSpPr>
          <p:cNvPr id="261139" name="Rectangle 23"/>
          <p:cNvSpPr>
            <a:spLocks noChangeArrowheads="1"/>
          </p:cNvSpPr>
          <p:nvPr/>
        </p:nvSpPr>
        <p:spPr bwMode="auto">
          <a:xfrm>
            <a:off x="198438" y="609600"/>
            <a:ext cx="89455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542"/>
                </a:solidFill>
                <a:latin typeface="Arial" charset="0"/>
              </a:rPr>
              <a:t>32 year-old male with ALF of indeterminate etiology</a:t>
            </a: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V="1">
            <a:off x="1371600" y="1219200"/>
            <a:ext cx="6553200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723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838200"/>
            <a:ext cx="9258300" cy="11430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sz="3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Ornithine Phenyl Acetate (OPA): STOP-ALF Trial</a:t>
            </a:r>
            <a:br>
              <a:rPr lang="en-US" sz="4000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Lower ammonia to manage cerebral edema</a:t>
            </a:r>
            <a:endParaRPr lang="en-US" sz="2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743200"/>
            <a:ext cx="9067800" cy="35052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2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Ammonia is the putative cause for cerebral edema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2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OPA traps ammonia and allows renal excretion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2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Could be used prophylactically or as treatment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2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IV, few side effects, might work in cirrhosis also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2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ALFSG studied OPA in ALF/ALI group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2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Study completed in 2016.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>
            <a:off x="685800" y="2362200"/>
            <a:ext cx="7696200" cy="0"/>
          </a:xfrm>
          <a:prstGeom prst="line">
            <a:avLst/>
          </a:prstGeom>
          <a:noFill/>
          <a:ln w="57150" cmpd="thickThin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B7B7B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108" y="4953000"/>
            <a:ext cx="2255892" cy="18837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5631" y="6048345"/>
            <a:ext cx="5090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Stravitz</a:t>
            </a:r>
            <a:r>
              <a:rPr lang="en-US" sz="2000" b="1" dirty="0"/>
              <a:t> et al Hepatology 2018;67:1003</a:t>
            </a:r>
          </a:p>
        </p:txBody>
      </p:sp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5" descr="kidney thumbnail.aspx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5478463"/>
            <a:ext cx="6604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4495800" y="5024438"/>
            <a:ext cx="1524000" cy="381000"/>
          </a:xfrm>
          <a:prstGeom prst="roundRect">
            <a:avLst>
              <a:gd name="adj" fmla="val 16667"/>
            </a:avLst>
          </a:prstGeom>
          <a:ln w="12700" cap="flat" cmpd="sng" algn="ctr">
            <a:solidFill>
              <a:schemeClr val="accent1">
                <a:shade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B7B7B7"/>
              </a:solidFill>
              <a:latin typeface="Times New Roman"/>
            </a:endParaRP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1443038"/>
            <a:ext cx="20320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281238"/>
            <a:ext cx="548640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Line 3"/>
          <p:cNvSpPr>
            <a:spLocks noChangeShapeType="1"/>
          </p:cNvSpPr>
          <p:nvPr/>
        </p:nvSpPr>
        <p:spPr bwMode="auto">
          <a:xfrm>
            <a:off x="5181600" y="5481638"/>
            <a:ext cx="22225" cy="354012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dist="25400" dir="5400000" algn="ctr" rotWithShape="0">
              <a:srgbClr val="808080">
                <a:alpha val="35001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tIns="91440" bIns="91440"/>
          <a:lstStyle/>
          <a:p>
            <a:endParaRPr lang="en-US">
              <a:solidFill>
                <a:srgbClr val="B7B7B7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24400" y="5862638"/>
            <a:ext cx="1001713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tIns="91440" bIns="91440"/>
          <a:lstStyle/>
          <a:p>
            <a:pPr algn="ctr">
              <a:defRPr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</a:rPr>
              <a:t>PAGN</a:t>
            </a:r>
          </a:p>
        </p:txBody>
      </p:sp>
      <p:sp>
        <p:nvSpPr>
          <p:cNvPr id="36872" name="Text Box 5"/>
          <p:cNvSpPr txBox="1">
            <a:spLocks noChangeArrowheads="1"/>
          </p:cNvSpPr>
          <p:nvPr/>
        </p:nvSpPr>
        <p:spPr bwMode="auto">
          <a:xfrm>
            <a:off x="4267200" y="4948238"/>
            <a:ext cx="19812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b="1" dirty="0" err="1">
                <a:solidFill>
                  <a:srgbClr val="000000"/>
                </a:solidFill>
                <a:latin typeface="Arial" charset="0"/>
                <a:cs typeface="Times New Roman" charset="0"/>
              </a:rPr>
              <a:t>Phenacetyl</a:t>
            </a:r>
            <a:r>
              <a:rPr lang="en-US" sz="1000" b="1" dirty="0">
                <a:solidFill>
                  <a:srgbClr val="000000"/>
                </a:solidFill>
                <a:latin typeface="Arial" charset="0"/>
                <a:cs typeface="Times New Roman" charset="0"/>
              </a:rPr>
              <a:t>-CoA : </a:t>
            </a:r>
            <a:r>
              <a:rPr lang="en-US" sz="1000" b="1" dirty="0" err="1">
                <a:solidFill>
                  <a:srgbClr val="000000"/>
                </a:solidFill>
                <a:latin typeface="Arial" charset="0"/>
                <a:cs typeface="Times New Roman" charset="0"/>
              </a:rPr>
              <a:t>Gln</a:t>
            </a:r>
            <a:r>
              <a:rPr lang="en-US" sz="1000" b="1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Arial" charset="0"/>
                <a:cs typeface="Times New Roman" charset="0"/>
              </a:rPr>
              <a:t>acyltransferase</a:t>
            </a:r>
            <a:endParaRPr lang="en-US" sz="1000" b="1" dirty="0">
              <a:solidFill>
                <a:srgbClr val="000000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5024438"/>
            <a:ext cx="1363663" cy="3381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02020A"/>
                </a:solidFill>
                <a:latin typeface="Calibri"/>
                <a:ea typeface="ＭＳ Ｐゴシック" pitchFamily="-108" charset="-128"/>
                <a:cs typeface="Calibri"/>
              </a:rPr>
              <a:t>phenylacetate</a:t>
            </a:r>
            <a:endParaRPr lang="en-US" sz="1600" dirty="0">
              <a:solidFill>
                <a:srgbClr val="02020A"/>
              </a:solidFill>
              <a:latin typeface="Calibri"/>
              <a:ea typeface="ＭＳ Ｐゴシック" pitchFamily="-108" charset="-128"/>
              <a:cs typeface="Calibri"/>
            </a:endParaRPr>
          </a:p>
        </p:txBody>
      </p:sp>
      <p:sp>
        <p:nvSpPr>
          <p:cNvPr id="10" name="Arc 17"/>
          <p:cNvSpPr>
            <a:spLocks noChangeArrowheads="1"/>
          </p:cNvSpPr>
          <p:nvPr/>
        </p:nvSpPr>
        <p:spPr bwMode="auto">
          <a:xfrm>
            <a:off x="1676400" y="1595438"/>
            <a:ext cx="3048000" cy="1219200"/>
          </a:xfrm>
          <a:custGeom>
            <a:avLst/>
            <a:gdLst>
              <a:gd name="T0" fmla="*/ 2497 w 3048000"/>
              <a:gd name="T1" fmla="*/ 644480 h 1219200"/>
              <a:gd name="T2" fmla="*/ 1524000 w 3048000"/>
              <a:gd name="T3" fmla="*/ 609600 h 1219200"/>
              <a:gd name="T4" fmla="*/ 2774328 w 3048000"/>
              <a:gd name="T5" fmla="*/ 261059 h 1219200"/>
              <a:gd name="T6" fmla="*/ 1 60000 65536"/>
              <a:gd name="T7" fmla="*/ 3 60000 65536"/>
              <a:gd name="T8" fmla="*/ 1 60000 65536"/>
              <a:gd name="T9" fmla="*/ 0 w 3048000"/>
              <a:gd name="T10" fmla="*/ 0 h 1219200"/>
              <a:gd name="T11" fmla="*/ 2774328 w 3048000"/>
              <a:gd name="T12" fmla="*/ 644480 h 1219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48000" h="1219200" stroke="0">
                <a:moveTo>
                  <a:pt x="2497" y="644480"/>
                </a:moveTo>
                <a:lnTo>
                  <a:pt x="2496" y="644480"/>
                </a:lnTo>
                <a:cubicBezTo>
                  <a:pt x="832" y="632865"/>
                  <a:pt x="0" y="621233"/>
                  <a:pt x="0" y="609600"/>
                </a:cubicBezTo>
                <a:cubicBezTo>
                  <a:pt x="0" y="272927"/>
                  <a:pt x="682318" y="0"/>
                  <a:pt x="1524000" y="0"/>
                </a:cubicBezTo>
                <a:cubicBezTo>
                  <a:pt x="2022424" y="-1"/>
                  <a:pt x="2489352" y="97490"/>
                  <a:pt x="2774328" y="261058"/>
                </a:cubicBezTo>
                <a:lnTo>
                  <a:pt x="1524000" y="609600"/>
                </a:lnTo>
                <a:close/>
              </a:path>
              <a:path w="3048000" h="1219200" fill="none">
                <a:moveTo>
                  <a:pt x="2497" y="644480"/>
                </a:moveTo>
                <a:lnTo>
                  <a:pt x="2496" y="644480"/>
                </a:lnTo>
                <a:cubicBezTo>
                  <a:pt x="832" y="632865"/>
                  <a:pt x="0" y="621233"/>
                  <a:pt x="0" y="609600"/>
                </a:cubicBezTo>
                <a:cubicBezTo>
                  <a:pt x="0" y="272927"/>
                  <a:pt x="682318" y="0"/>
                  <a:pt x="1524000" y="0"/>
                </a:cubicBezTo>
                <a:cubicBezTo>
                  <a:pt x="2022424" y="-1"/>
                  <a:pt x="2489352" y="97490"/>
                  <a:pt x="2774328" y="261058"/>
                </a:cubicBezTo>
              </a:path>
            </a:pathLst>
          </a:custGeom>
          <a:noFill/>
          <a:ln w="25400">
            <a:solidFill>
              <a:schemeClr val="accent6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B7B7B7"/>
              </a:solidFill>
              <a:latin typeface="Times New Roman"/>
            </a:endParaRPr>
          </a:p>
        </p:txBody>
      </p:sp>
      <p:sp>
        <p:nvSpPr>
          <p:cNvPr id="11" name="Arc 25"/>
          <p:cNvSpPr>
            <a:spLocks noChangeArrowheads="1"/>
          </p:cNvSpPr>
          <p:nvPr/>
        </p:nvSpPr>
        <p:spPr bwMode="auto">
          <a:xfrm rot="10800000">
            <a:off x="1752600" y="3576638"/>
            <a:ext cx="5029200" cy="1447800"/>
          </a:xfrm>
          <a:custGeom>
            <a:avLst/>
            <a:gdLst>
              <a:gd name="T0" fmla="*/ 2347621 w 5029200"/>
              <a:gd name="T1" fmla="*/ 1598 h 1447800"/>
              <a:gd name="T2" fmla="*/ 2514600 w 5029200"/>
              <a:gd name="T3" fmla="*/ 723900 h 1447800"/>
              <a:gd name="T4" fmla="*/ 5024244 w 5029200"/>
              <a:gd name="T5" fmla="*/ 769326 h 1447800"/>
              <a:gd name="T6" fmla="*/ 2 60000 65536"/>
              <a:gd name="T7" fmla="*/ 1 60000 65536"/>
              <a:gd name="T8" fmla="*/ 1 60000 65536"/>
              <a:gd name="T9" fmla="*/ 2347621 w 5029200"/>
              <a:gd name="T10" fmla="*/ 0 h 1447800"/>
              <a:gd name="T11" fmla="*/ 5029200 w 5029200"/>
              <a:gd name="T12" fmla="*/ 769326 h 14478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29200" h="1447800" stroke="0">
                <a:moveTo>
                  <a:pt x="2347621" y="1598"/>
                </a:moveTo>
                <a:lnTo>
                  <a:pt x="2347620" y="1597"/>
                </a:lnTo>
                <a:cubicBezTo>
                  <a:pt x="2403203" y="532"/>
                  <a:pt x="2458894" y="-1"/>
                  <a:pt x="2514600" y="0"/>
                </a:cubicBezTo>
                <a:cubicBezTo>
                  <a:pt x="3903375" y="0"/>
                  <a:pt x="5029200" y="324101"/>
                  <a:pt x="5029200" y="723900"/>
                </a:cubicBezTo>
                <a:cubicBezTo>
                  <a:pt x="5029200" y="739053"/>
                  <a:pt x="5027547" y="754202"/>
                  <a:pt x="5024244" y="769326"/>
                </a:cubicBezTo>
                <a:lnTo>
                  <a:pt x="2514600" y="723900"/>
                </a:lnTo>
                <a:close/>
              </a:path>
              <a:path w="5029200" h="1447800" fill="none">
                <a:moveTo>
                  <a:pt x="2347621" y="1598"/>
                </a:moveTo>
                <a:lnTo>
                  <a:pt x="2347620" y="1597"/>
                </a:lnTo>
                <a:cubicBezTo>
                  <a:pt x="2403203" y="532"/>
                  <a:pt x="2458894" y="-1"/>
                  <a:pt x="2514600" y="0"/>
                </a:cubicBezTo>
                <a:cubicBezTo>
                  <a:pt x="3903375" y="0"/>
                  <a:pt x="5029200" y="324101"/>
                  <a:pt x="5029200" y="723900"/>
                </a:cubicBezTo>
                <a:cubicBezTo>
                  <a:pt x="5029200" y="739053"/>
                  <a:pt x="5027547" y="754202"/>
                  <a:pt x="5024244" y="769326"/>
                </a:cubicBezTo>
              </a:path>
            </a:pathLst>
          </a:custGeom>
          <a:noFill/>
          <a:ln w="25400">
            <a:solidFill>
              <a:schemeClr val="accent6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B7B7B7"/>
              </a:solidFill>
              <a:latin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1214438"/>
            <a:ext cx="971550" cy="3381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2D2DB9"/>
                </a:solidFill>
                <a:latin typeface="Calibri"/>
                <a:ea typeface="ＭＳ Ｐゴシック" pitchFamily="-108" charset="-128"/>
                <a:cs typeface="Calibri"/>
              </a:rPr>
              <a:t>ornithine</a:t>
            </a:r>
            <a:endParaRPr lang="en-US" sz="1600" dirty="0">
              <a:solidFill>
                <a:srgbClr val="2D2DB9"/>
              </a:solidFill>
              <a:latin typeface="Calibri"/>
              <a:ea typeface="ＭＳ Ｐゴシック" pitchFamily="-108" charset="-128"/>
              <a:cs typeface="Calibri"/>
            </a:endParaRPr>
          </a:p>
        </p:txBody>
      </p:sp>
      <p:pic>
        <p:nvPicPr>
          <p:cNvPr id="36877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586038"/>
            <a:ext cx="9509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371600" y="3260725"/>
            <a:ext cx="823913" cy="2619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100" b="1" i="1">
                <a:solidFill>
                  <a:srgbClr val="333399"/>
                </a:solidFill>
                <a:latin typeface="Calibri" charset="0"/>
                <a:ea typeface="ＭＳ Ｐゴシック" charset="0"/>
                <a:cs typeface="ＭＳ Ｐゴシック" charset="0"/>
              </a:rPr>
              <a:t>OCR-002</a:t>
            </a:r>
            <a:endParaRPr lang="en-US" sz="1100" b="1" i="1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79" name="Rectangle 2"/>
          <p:cNvSpPr txBox="1">
            <a:spLocks noChangeArrowheads="1"/>
          </p:cNvSpPr>
          <p:nvPr/>
        </p:nvSpPr>
        <p:spPr bwMode="auto">
          <a:xfrm>
            <a:off x="593725" y="457200"/>
            <a:ext cx="7997825" cy="503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333399"/>
                </a:solidFill>
                <a:latin typeface="Calibri" charset="0"/>
                <a:cs typeface="Calibri" charset="0"/>
              </a:rPr>
              <a:t>OCR-002 </a:t>
            </a:r>
            <a:r>
              <a:rPr lang="en-US" dirty="0">
                <a:solidFill>
                  <a:srgbClr val="2D2D8A"/>
                </a:solidFill>
                <a:latin typeface="Calibri" charset="0"/>
                <a:cs typeface="Calibri" charset="0"/>
              </a:rPr>
              <a:t>Uses Physiological Pathways to Eliminate Nitrogen  </a:t>
            </a:r>
          </a:p>
          <a:p>
            <a:pPr algn="ctr" eaLnBrk="1" hangingPunct="1"/>
            <a:endParaRPr lang="en-US" dirty="0">
              <a:solidFill>
                <a:srgbClr val="333399"/>
              </a:solidFill>
              <a:latin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6367046"/>
            <a:ext cx="6019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Lee WM, </a:t>
            </a:r>
            <a:r>
              <a:rPr lang="en-US" sz="1600" dirty="0" err="1">
                <a:solidFill>
                  <a:schemeClr val="tx1"/>
                </a:solidFill>
              </a:rPr>
              <a:t>Jalan</a:t>
            </a:r>
            <a:r>
              <a:rPr lang="en-US" sz="1600" dirty="0">
                <a:solidFill>
                  <a:schemeClr val="tx1"/>
                </a:solidFill>
              </a:rPr>
              <a:t> RV. Gastroenterology 2009 </a:t>
            </a:r>
          </a:p>
        </p:txBody>
      </p:sp>
    </p:spTree>
    <p:extLst>
      <p:ext uri="{BB962C8B-B14F-4D97-AF65-F5344CB8AC3E}">
        <p14:creationId xmlns:p14="http://schemas.microsoft.com/office/powerpoint/2010/main" val="1734281840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85800"/>
            <a:ext cx="9067800" cy="11430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br>
              <a:rPr lang="en-US" sz="3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000" dirty="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3000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afety and </a:t>
            </a:r>
            <a:r>
              <a:rPr lang="en-US" sz="3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3000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olerability of </a:t>
            </a:r>
            <a:r>
              <a:rPr lang="en-US" sz="3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OP</a:t>
            </a:r>
            <a:r>
              <a:rPr lang="en-US" sz="3000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 for </a:t>
            </a:r>
            <a:r>
              <a:rPr lang="en-US" sz="3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ALF</a:t>
            </a:r>
            <a:br>
              <a:rPr lang="en-US" sz="3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Results of STOP-ALF Phase </a:t>
            </a:r>
            <a:r>
              <a:rPr lang="en-US" sz="3000" dirty="0" err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IIa</a:t>
            </a:r>
            <a:r>
              <a:rPr lang="en-US" sz="3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Trial</a:t>
            </a:r>
            <a:br>
              <a:rPr lang="en-US" sz="4000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30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86000"/>
            <a:ext cx="9144000" cy="35052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Study completed in 47 patients, no safety signals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OPA likely under-dosed in the early phase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Mild nausea/HA only apparent symptoms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20 gm/day dose associated with improved NH</a:t>
            </a:r>
            <a:r>
              <a:rPr lang="en-US" sz="2800" baseline="-25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3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Parallel trial has been completed for management of HE in patients with cirrhosis: STOP-HE</a:t>
            </a:r>
            <a:endParaRPr lang="en-US" sz="2400" dirty="0">
              <a:latin typeface="Helvetica" charset="0"/>
              <a:ea typeface="ＭＳ Ｐゴシック" charset="0"/>
            </a:endParaRPr>
          </a:p>
        </p:txBody>
      </p:sp>
      <p:sp>
        <p:nvSpPr>
          <p:cNvPr id="107523" name="Line 4"/>
          <p:cNvSpPr>
            <a:spLocks noChangeShapeType="1"/>
          </p:cNvSpPr>
          <p:nvPr/>
        </p:nvSpPr>
        <p:spPr bwMode="auto">
          <a:xfrm>
            <a:off x="685800" y="2057400"/>
            <a:ext cx="7696200" cy="0"/>
          </a:xfrm>
          <a:prstGeom prst="line">
            <a:avLst/>
          </a:prstGeom>
          <a:noFill/>
          <a:ln w="57150" cmpd="thickThin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6048345"/>
            <a:ext cx="5090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Stravitz</a:t>
            </a:r>
            <a:r>
              <a:rPr lang="en-US" sz="2000" b="1" dirty="0"/>
              <a:t> et al Hepatology 2018;67:1003</a:t>
            </a:r>
          </a:p>
        </p:txBody>
      </p:sp>
    </p:spTree>
    <p:extLst>
      <p:ext uri="{BB962C8B-B14F-4D97-AF65-F5344CB8AC3E}">
        <p14:creationId xmlns:p14="http://schemas.microsoft.com/office/powerpoint/2010/main" val="4180135049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71600" y="1447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630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611" y="1524000"/>
            <a:ext cx="636107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371600" y="5486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2600" y="685801"/>
            <a:ext cx="5334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Percent Change in NH</a:t>
            </a:r>
            <a:r>
              <a:rPr lang="en-US" b="1" baseline="-25000" dirty="0">
                <a:solidFill>
                  <a:srgbClr val="C00000"/>
                </a:solidFill>
              </a:rPr>
              <a:t>3</a:t>
            </a:r>
            <a:r>
              <a:rPr lang="en-US" b="1" dirty="0">
                <a:solidFill>
                  <a:srgbClr val="C00000"/>
                </a:solidFill>
              </a:rPr>
              <a:t> Over Time</a:t>
            </a:r>
            <a:endParaRPr lang="en-US" b="1" baseline="-2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59678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Operation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141" y="128588"/>
            <a:ext cx="6308725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Transplant Outcomes in ALF: 1998-2013</a:t>
            </a:r>
            <a:br>
              <a:rPr lang="en-US" sz="28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Overall: 1696, of whom 614 (36%) listed</a:t>
            </a:r>
            <a:endParaRPr lang="en-US" sz="36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396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Sicker at listing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36% received LT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Time to death: 2 days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54% of deaths w/in 24 hours of listing</a:t>
            </a:r>
          </a:p>
          <a:p>
            <a:pPr eaLnBrk="1" hangingPunct="1">
              <a:defRPr/>
            </a:pPr>
            <a:endParaRPr lang="en-US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84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05000"/>
            <a:ext cx="4191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Less sick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74% received LT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Time to death 4.5 days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4C80E"/>
                </a:solidFill>
              </a:rPr>
              <a:t> APAP:  n=173 (22%)	       non-APAP: n=441 (56%)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797" name="Line 6"/>
          <p:cNvSpPr>
            <a:spLocks noChangeShapeType="1"/>
          </p:cNvSpPr>
          <p:nvPr/>
        </p:nvSpPr>
        <p:spPr bwMode="auto">
          <a:xfrm>
            <a:off x="685800" y="1905000"/>
            <a:ext cx="76962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>
            <a:off x="685800" y="1295400"/>
            <a:ext cx="76962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9"/>
          <p:cNvSpPr txBox="1">
            <a:spLocks noChangeArrowheads="1"/>
          </p:cNvSpPr>
          <p:nvPr/>
        </p:nvSpPr>
        <p:spPr bwMode="auto">
          <a:xfrm>
            <a:off x="228600" y="4876800"/>
            <a:ext cx="86868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CC00"/>
                </a:solidFill>
              </a:rPr>
              <a:t>Median time to LT: 4 days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FCC00"/>
                </a:solidFill>
              </a:rPr>
              <a:t>Non-APAP patients more likely to survive to 4 days to receive a graft.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76600" y="6167735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Helvetica" pitchFamily="34" charset="0"/>
                <a:ea typeface="ＭＳ Ｐゴシック"/>
                <a:cs typeface="ＭＳ Ｐゴシック"/>
              </a:rPr>
              <a:t>Reddy KR et al. Liver Transplant 2016;164;724.</a:t>
            </a:r>
          </a:p>
        </p:txBody>
      </p:sp>
    </p:spTree>
    <p:extLst>
      <p:ext uri="{BB962C8B-B14F-4D97-AF65-F5344CB8AC3E}">
        <p14:creationId xmlns:p14="http://schemas.microsoft.com/office/powerpoint/2010/main" val="1301889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a_APAP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81000"/>
            <a:ext cx="78740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7200" y="63054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Reddy et al. Liver Transplant 2016</a:t>
            </a:r>
          </a:p>
        </p:txBody>
      </p:sp>
    </p:spTree>
    <p:extLst>
      <p:ext uri="{BB962C8B-B14F-4D97-AF65-F5344CB8AC3E}">
        <p14:creationId xmlns:p14="http://schemas.microsoft.com/office/powerpoint/2010/main" val="219358450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3820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Acute Liver Failure: A ‘Super Orphan’ Disease </a:t>
            </a:r>
            <a:br>
              <a:rPr lang="en-US" sz="2800" b="1" dirty="0">
                <a:solidFill>
                  <a:srgbClr val="FFF508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3200" b="1" strike="sngStrike" dirty="0">
                <a:solidFill>
                  <a:srgbClr val="FFF508"/>
                </a:solidFill>
                <a:latin typeface="Helvetica" charset="0"/>
                <a:ea typeface="ＭＳ Ｐゴシック" charset="0"/>
                <a:cs typeface="Times" charset="0"/>
              </a:rPr>
              <a:t>Fulminant Hepatic Failure</a:t>
            </a:r>
            <a:endParaRPr lang="en-US" sz="4000" b="1" strike="sngStrike" dirty="0">
              <a:ea typeface="ＭＳ Ｐゴシック" charset="0"/>
              <a:cs typeface="Times" charset="0"/>
            </a:endParaRPr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828800"/>
            <a:ext cx="8839200" cy="4648200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2"/>
                </a:solidFill>
                <a:latin typeface="Helvetica" charset="0"/>
                <a:ea typeface="ＭＳ Ｐゴシック" charset="0"/>
                <a:cs typeface="Times" charset="0"/>
              </a:rPr>
              <a:t>Most severe form of liver injury but rare, 2,000/</a:t>
            </a:r>
            <a:r>
              <a:rPr lang="en-US" sz="2600" b="1" dirty="0" err="1">
                <a:solidFill>
                  <a:schemeClr val="bg2"/>
                </a:solidFill>
                <a:latin typeface="Helvetica" charset="0"/>
                <a:ea typeface="ＭＳ Ｐゴシック" charset="0"/>
                <a:cs typeface="Times" charset="0"/>
              </a:rPr>
              <a:t>yr</a:t>
            </a:r>
            <a:endParaRPr lang="en-US" sz="2600" b="1" dirty="0">
              <a:solidFill>
                <a:schemeClr val="bg2"/>
              </a:solidFill>
              <a:latin typeface="Helvetica" charset="0"/>
              <a:ea typeface="ＭＳ Ｐゴシック" charset="0"/>
              <a:cs typeface="Times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2"/>
                </a:solidFill>
                <a:latin typeface="Helvetica" charset="0"/>
                <a:ea typeface="ＭＳ Ｐゴシック" charset="0"/>
                <a:cs typeface="Times" charset="0"/>
              </a:rPr>
              <a:t>Devastating: survival &lt;10% in earlier era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2"/>
                </a:solidFill>
                <a:latin typeface="Helvetica" charset="0"/>
                <a:ea typeface="ＭＳ Ｐゴシック" charset="0"/>
                <a:cs typeface="Times" charset="0"/>
              </a:rPr>
              <a:t>Definition: INR ≥ 1.5, any grade </a:t>
            </a:r>
            <a:r>
              <a:rPr lang="en-US" sz="2600" b="1" dirty="0" err="1">
                <a:solidFill>
                  <a:schemeClr val="bg2"/>
                </a:solidFill>
                <a:latin typeface="Helvetica" charset="0"/>
                <a:ea typeface="ＭＳ Ｐゴシック" charset="0"/>
                <a:cs typeface="Times" charset="0"/>
              </a:rPr>
              <a:t>enceph</a:t>
            </a:r>
            <a:r>
              <a:rPr lang="en-US" sz="2600" b="1" dirty="0">
                <a:solidFill>
                  <a:schemeClr val="bg2"/>
                </a:solidFill>
                <a:latin typeface="Helvetica" charset="0"/>
                <a:ea typeface="ＭＳ Ｐゴシック" charset="0"/>
                <a:cs typeface="Times" charset="0"/>
              </a:rPr>
              <a:t>, acute illness 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2"/>
                </a:solidFill>
                <a:latin typeface="Helvetica" charset="0"/>
                <a:ea typeface="ＭＳ Ｐゴシック" charset="0"/>
                <a:cs typeface="ＭＳ Ｐゴシック" charset="0"/>
              </a:rPr>
              <a:t>UNOS Status 1a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2"/>
                </a:solidFill>
                <a:latin typeface="Helvetica" charset="0"/>
                <a:ea typeface="ＭＳ Ｐゴシック" charset="0"/>
                <a:cs typeface="ＭＳ Ｐゴシック" charset="0"/>
              </a:rPr>
              <a:t>Fascinating 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2"/>
                </a:solidFill>
                <a:latin typeface="Helvetica" charset="0"/>
                <a:ea typeface="ＭＳ Ｐゴシック" charset="0"/>
                <a:cs typeface="ＭＳ Ｐゴシック" charset="0"/>
              </a:rPr>
              <a:t>Frustrating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2"/>
                </a:solidFill>
                <a:latin typeface="Helvetica" charset="0"/>
                <a:ea typeface="ＭＳ Ｐゴシック" charset="0"/>
                <a:cs typeface="ＭＳ Ｐゴシック" charset="0"/>
              </a:rPr>
              <a:t>Hard to treat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>
                <a:solidFill>
                  <a:schemeClr val="bg2"/>
                </a:solidFill>
                <a:latin typeface="Helvetica" charset="0"/>
                <a:ea typeface="ＭＳ Ｐゴシック" charset="0"/>
                <a:cs typeface="ＭＳ Ｐゴシック" charset="0"/>
              </a:rPr>
              <a:t>Difficult to study</a:t>
            </a:r>
          </a:p>
        </p:txBody>
      </p:sp>
      <p:sp>
        <p:nvSpPr>
          <p:cNvPr id="99331" name="Line 4"/>
          <p:cNvSpPr>
            <a:spLocks noChangeShapeType="1"/>
          </p:cNvSpPr>
          <p:nvPr/>
        </p:nvSpPr>
        <p:spPr bwMode="auto">
          <a:xfrm>
            <a:off x="685800" y="1600200"/>
            <a:ext cx="76200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614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b_AIH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57200"/>
            <a:ext cx="7823200" cy="5867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24400" y="63816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  <a:latin typeface="Helvetica" pitchFamily="34" charset="0"/>
                <a:ea typeface="ＭＳ Ｐゴシック"/>
                <a:cs typeface="ＭＳ Ｐゴシック"/>
              </a:rPr>
              <a:t>Reddy et al. Liver Transplant 2016</a:t>
            </a:r>
          </a:p>
        </p:txBody>
      </p:sp>
    </p:spTree>
    <p:extLst>
      <p:ext uri="{BB962C8B-B14F-4D97-AF65-F5344CB8AC3E}">
        <p14:creationId xmlns:p14="http://schemas.microsoft.com/office/powerpoint/2010/main" val="1675530898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067800" cy="1447800"/>
          </a:xfrm>
        </p:spPr>
        <p:txBody>
          <a:bodyPr/>
          <a:lstStyle/>
          <a:p>
            <a:r>
              <a:rPr lang="en-US" sz="2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KR Reddy et al </a:t>
            </a:r>
            <a:br>
              <a:rPr lang="en-US" sz="20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Determinants of Outcome Among Patients with Acute Liver Failure Listed for Liver Transplantation in the US</a:t>
            </a:r>
            <a:b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Conclusions</a:t>
            </a: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b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30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86000"/>
            <a:ext cx="9144000" cy="35052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Decisions need to be made extremely rapidly in APAP cases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Those with slower disease evolution more likely to receive a graft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Those receiving a liver, resemble those that recovered more than they resemble those that died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It is not clear that everyone that received a liver needed it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sz="2400" dirty="0">
              <a:latin typeface="Helvetica" charset="0"/>
              <a:ea typeface="ＭＳ Ｐゴシック" charset="0"/>
            </a:endParaRPr>
          </a:p>
        </p:txBody>
      </p:sp>
      <p:sp>
        <p:nvSpPr>
          <p:cNvPr id="107523" name="Line 4"/>
          <p:cNvSpPr>
            <a:spLocks noChangeShapeType="1"/>
          </p:cNvSpPr>
          <p:nvPr/>
        </p:nvSpPr>
        <p:spPr bwMode="auto">
          <a:xfrm>
            <a:off x="685800" y="2057400"/>
            <a:ext cx="7696200" cy="0"/>
          </a:xfrm>
          <a:prstGeom prst="line">
            <a:avLst/>
          </a:prstGeom>
          <a:noFill/>
          <a:ln w="57150" cmpd="thickThin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9000" y="6229290"/>
            <a:ext cx="54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Helvetica" pitchFamily="34" charset="0"/>
                <a:ea typeface="ＭＳ Ｐゴシック"/>
                <a:cs typeface="ＭＳ Ｐゴシック"/>
              </a:rPr>
              <a:t>Reddy et al. Liver Transplant 2016;164:724.</a:t>
            </a:r>
          </a:p>
        </p:txBody>
      </p:sp>
    </p:spTree>
    <p:extLst>
      <p:ext uri="{BB962C8B-B14F-4D97-AF65-F5344CB8AC3E}">
        <p14:creationId xmlns:p14="http://schemas.microsoft.com/office/powerpoint/2010/main" val="694739575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537" name="Object 2"/>
          <p:cNvGraphicFramePr>
            <a:graphicFrameLocks noChangeAspect="1"/>
          </p:cNvGraphicFramePr>
          <p:nvPr/>
        </p:nvGraphicFramePr>
        <p:xfrm>
          <a:off x="381000" y="990600"/>
          <a:ext cx="8534400" cy="506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51" name="Worksheet" r:id="rId4" imgW="8533695" imgH="5059262" progId="Excel.Sheet.8">
                  <p:embed/>
                </p:oleObj>
              </mc:Choice>
              <mc:Fallback>
                <p:oleObj name="Worksheet" r:id="rId4" imgW="8533695" imgH="505926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990600"/>
                        <a:ext cx="8534400" cy="506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38" name="Text Box 3"/>
          <p:cNvSpPr txBox="1">
            <a:spLocks noChangeArrowheads="1"/>
          </p:cNvSpPr>
          <p:nvPr/>
        </p:nvSpPr>
        <p:spPr bwMode="auto">
          <a:xfrm rot="-5356629">
            <a:off x="-495300" y="22479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Percent</a:t>
            </a:r>
          </a:p>
        </p:txBody>
      </p:sp>
      <p:sp>
        <p:nvSpPr>
          <p:cNvPr id="193539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8686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US" sz="2600" b="1">
                <a:solidFill>
                  <a:srgbClr val="FF9900"/>
                </a:solidFill>
              </a:rPr>
              <a:t>Transplant-free survival by etiology and coma grade</a:t>
            </a:r>
            <a:endParaRPr lang="en-US"/>
          </a:p>
        </p:txBody>
      </p:sp>
      <p:sp>
        <p:nvSpPr>
          <p:cNvPr id="193540" name="Text Box 5"/>
          <p:cNvSpPr txBox="1">
            <a:spLocks noChangeArrowheads="1"/>
          </p:cNvSpPr>
          <p:nvPr/>
        </p:nvSpPr>
        <p:spPr bwMode="auto">
          <a:xfrm>
            <a:off x="381000" y="61722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9FF37"/>
                </a:solidFill>
              </a:rPr>
              <a:t>Coma grade I-II patients had ~50% better survival than III-IV </a:t>
            </a:r>
            <a:r>
              <a:rPr lang="en-US"/>
              <a:t> </a:t>
            </a:r>
          </a:p>
        </p:txBody>
      </p:sp>
      <p:sp>
        <p:nvSpPr>
          <p:cNvPr id="193541" name="Line 6"/>
          <p:cNvSpPr>
            <a:spLocks noChangeShapeType="1"/>
          </p:cNvSpPr>
          <p:nvPr/>
        </p:nvSpPr>
        <p:spPr bwMode="auto">
          <a:xfrm flipV="1">
            <a:off x="1371600" y="1066800"/>
            <a:ext cx="6553200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2" name="Text Box 7"/>
          <p:cNvSpPr txBox="1">
            <a:spLocks noChangeArrowheads="1"/>
          </p:cNvSpPr>
          <p:nvPr/>
        </p:nvSpPr>
        <p:spPr bwMode="auto">
          <a:xfrm>
            <a:off x="1143000" y="14478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65%</a:t>
            </a:r>
            <a:endParaRPr lang="en-US"/>
          </a:p>
        </p:txBody>
      </p:sp>
      <p:sp>
        <p:nvSpPr>
          <p:cNvPr id="193543" name="Text Box 8"/>
          <p:cNvSpPr txBox="1">
            <a:spLocks noChangeArrowheads="1"/>
          </p:cNvSpPr>
          <p:nvPr/>
        </p:nvSpPr>
        <p:spPr bwMode="auto">
          <a:xfrm>
            <a:off x="1828800" y="20574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56%</a:t>
            </a:r>
            <a:endParaRPr lang="en-US"/>
          </a:p>
        </p:txBody>
      </p:sp>
      <p:sp>
        <p:nvSpPr>
          <p:cNvPr id="193544" name="Text Box 9"/>
          <p:cNvSpPr txBox="1">
            <a:spLocks noChangeArrowheads="1"/>
          </p:cNvSpPr>
          <p:nvPr/>
        </p:nvSpPr>
        <p:spPr bwMode="auto">
          <a:xfrm>
            <a:off x="4038600" y="33528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26%</a:t>
            </a:r>
          </a:p>
        </p:txBody>
      </p:sp>
      <p:sp>
        <p:nvSpPr>
          <p:cNvPr id="193545" name="Text Box 10"/>
          <p:cNvSpPr txBox="1">
            <a:spLocks noChangeArrowheads="1"/>
          </p:cNvSpPr>
          <p:nvPr/>
        </p:nvSpPr>
        <p:spPr bwMode="auto">
          <a:xfrm>
            <a:off x="5029200" y="35814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26%</a:t>
            </a:r>
            <a:endParaRPr lang="en-US"/>
          </a:p>
        </p:txBody>
      </p:sp>
      <p:sp>
        <p:nvSpPr>
          <p:cNvPr id="193546" name="Text Box 11"/>
          <p:cNvSpPr txBox="1">
            <a:spLocks noChangeArrowheads="1"/>
          </p:cNvSpPr>
          <p:nvPr/>
        </p:nvSpPr>
        <p:spPr bwMode="auto">
          <a:xfrm>
            <a:off x="5486400" y="35194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/>
              <a:t>27%</a:t>
            </a:r>
            <a:endParaRPr lang="en-US"/>
          </a:p>
        </p:txBody>
      </p:sp>
      <p:sp>
        <p:nvSpPr>
          <p:cNvPr id="193547" name="Text Box 12"/>
          <p:cNvSpPr txBox="1">
            <a:spLocks noChangeArrowheads="1"/>
          </p:cNvSpPr>
          <p:nvPr/>
        </p:nvSpPr>
        <p:spPr bwMode="auto">
          <a:xfrm>
            <a:off x="2590800" y="12954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68%</a:t>
            </a:r>
            <a:endParaRPr lang="en-US"/>
          </a:p>
        </p:txBody>
      </p:sp>
      <p:sp>
        <p:nvSpPr>
          <p:cNvPr id="193548" name="Text Box 13"/>
          <p:cNvSpPr txBox="1">
            <a:spLocks noChangeArrowheads="1"/>
          </p:cNvSpPr>
          <p:nvPr/>
        </p:nvSpPr>
        <p:spPr bwMode="auto">
          <a:xfrm>
            <a:off x="6400800" y="35814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25%</a:t>
            </a:r>
            <a:endParaRPr lang="en-US"/>
          </a:p>
        </p:txBody>
      </p:sp>
      <p:sp>
        <p:nvSpPr>
          <p:cNvPr id="193549" name="Text Box 14"/>
          <p:cNvSpPr txBox="1">
            <a:spLocks noChangeArrowheads="1"/>
          </p:cNvSpPr>
          <p:nvPr/>
        </p:nvSpPr>
        <p:spPr bwMode="auto">
          <a:xfrm>
            <a:off x="3505200" y="11430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/>
              <a:t>55%</a:t>
            </a:r>
            <a:endParaRPr lang="en-US"/>
          </a:p>
        </p:txBody>
      </p:sp>
      <p:sp>
        <p:nvSpPr>
          <p:cNvPr id="193550" name="Oval 15"/>
          <p:cNvSpPr>
            <a:spLocks noChangeArrowheads="1"/>
          </p:cNvSpPr>
          <p:nvPr/>
        </p:nvSpPr>
        <p:spPr bwMode="auto">
          <a:xfrm>
            <a:off x="5486400" y="2895600"/>
            <a:ext cx="1143000" cy="2743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05351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  <a:effectLst/>
        </p:spPr>
        <p:txBody>
          <a:bodyPr/>
          <a:lstStyle/>
          <a:p>
            <a:pPr eaLnBrk="1" hangingPunct="1">
              <a:lnSpc>
                <a:spcPct val="140000"/>
              </a:lnSpc>
              <a:defRPr/>
            </a:pPr>
            <a:r>
              <a:rPr lang="en-US" sz="2800" b="1">
                <a:solidFill>
                  <a:srgbClr val="FFF54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/>
                <a:cs typeface="ＭＳ Ｐゴシック"/>
              </a:rPr>
              <a:t>Prognosis in ALF: Etiology is a Main Determinant</a:t>
            </a:r>
            <a:endParaRPr lang="en-US" sz="4000">
              <a:solidFill>
                <a:srgbClr val="FFF54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endParaRPr lang="en-US" sz="2000" b="1">
              <a:solidFill>
                <a:srgbClr val="FFFFFF"/>
              </a:solidFill>
              <a:latin typeface="Helvetica" pitchFamily="34" charset="0"/>
              <a:ea typeface="ＭＳ Ｐゴシック"/>
              <a:cs typeface="ＭＳ Ｐゴシック"/>
            </a:endParaRP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2800" b="1">
                <a:solidFill>
                  <a:schemeClr val="bg2"/>
                </a:solidFill>
                <a:latin typeface="Arial" charset="0"/>
                <a:ea typeface="ＭＳ Ｐゴシック"/>
                <a:cs typeface="ＭＳ Ｐゴシック"/>
              </a:rPr>
              <a:t>Good prognosis: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b="1">
                <a:solidFill>
                  <a:schemeClr val="bg2"/>
                </a:solidFill>
                <a:latin typeface="Arial" charset="0"/>
                <a:ea typeface="ＭＳ Ｐゴシック"/>
                <a:cs typeface="ＭＳ Ｐゴシック"/>
              </a:rPr>
              <a:t>APAP		66%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b="1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Ischemia	66%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b="1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Pregnancy	55%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b="1">
                <a:solidFill>
                  <a:srgbClr val="FFFFFF"/>
                </a:solidFill>
                <a:latin typeface="Arial" charset="0"/>
                <a:ea typeface="ＭＳ Ｐゴシック"/>
                <a:cs typeface="ＭＳ Ｐゴシック"/>
              </a:rPr>
              <a:t>Hepatitis A	56%</a:t>
            </a:r>
          </a:p>
        </p:txBody>
      </p:sp>
      <p:sp>
        <p:nvSpPr>
          <p:cNvPr id="640004" name="Text Box 4"/>
          <p:cNvSpPr txBox="1">
            <a:spLocks noChangeArrowheads="1"/>
          </p:cNvSpPr>
          <p:nvPr/>
        </p:nvSpPr>
        <p:spPr bwMode="auto">
          <a:xfrm>
            <a:off x="304800" y="1524000"/>
            <a:ext cx="8458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Transplant free survival rates differ greatly</a:t>
            </a:r>
            <a:endParaRPr lang="en-US" sz="320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b="1">
              <a:solidFill>
                <a:schemeClr val="bg1"/>
              </a:solidFill>
              <a:latin typeface="Helvetica" pitchFamily="34" charset="0"/>
              <a:ea typeface="ＭＳ Ｐゴシック"/>
              <a:cs typeface="ＭＳ Ｐゴシック"/>
            </a:endParaRPr>
          </a:p>
          <a:p>
            <a:pPr eaLnBrk="1" hangingPunct="1">
              <a:buFontTx/>
              <a:buNone/>
              <a:defRPr/>
            </a:pPr>
            <a:r>
              <a:rPr lang="en-US" sz="2800" b="1">
                <a:solidFill>
                  <a:schemeClr val="bg1"/>
                </a:solidFill>
                <a:latin typeface="Arial" charset="0"/>
                <a:ea typeface="ＭＳ Ｐゴシック"/>
                <a:cs typeface="ＭＳ Ｐゴシック"/>
              </a:rPr>
              <a:t>Bad prognosis:</a:t>
            </a:r>
          </a:p>
          <a:p>
            <a:pPr eaLnBrk="1" hangingPunct="1">
              <a:defRPr/>
            </a:pPr>
            <a:r>
              <a:rPr lang="en-US" sz="2800" b="1">
                <a:solidFill>
                  <a:schemeClr val="bg1"/>
                </a:solidFill>
                <a:latin typeface="Arial" charset="0"/>
                <a:ea typeface="ＭＳ Ｐゴシック"/>
                <a:cs typeface="ＭＳ Ｐゴシック"/>
              </a:rPr>
              <a:t>Drugs		   27%</a:t>
            </a:r>
          </a:p>
          <a:p>
            <a:pPr eaLnBrk="1" hangingPunct="1">
              <a:defRPr/>
            </a:pPr>
            <a:r>
              <a:rPr lang="en-US" sz="2800" b="1">
                <a:solidFill>
                  <a:schemeClr val="bg1"/>
                </a:solidFill>
                <a:latin typeface="Arial" charset="0"/>
                <a:ea typeface="ＭＳ Ｐゴシック"/>
                <a:cs typeface="ＭＳ Ｐゴシック"/>
              </a:rPr>
              <a:t>Indeterminate    25%</a:t>
            </a:r>
          </a:p>
          <a:p>
            <a:pPr eaLnBrk="1" hangingPunct="1">
              <a:defRPr/>
            </a:pPr>
            <a:r>
              <a:rPr lang="en-US" sz="2800" b="1">
                <a:solidFill>
                  <a:schemeClr val="bg1"/>
                </a:solidFill>
                <a:latin typeface="Arial" charset="0"/>
                <a:ea typeface="ＭＳ Ｐゴシック"/>
                <a:cs typeface="ＭＳ Ｐゴシック"/>
              </a:rPr>
              <a:t>Autoimmune 	   26%</a:t>
            </a:r>
          </a:p>
          <a:p>
            <a:pPr eaLnBrk="1" hangingPunct="1">
              <a:defRPr/>
            </a:pPr>
            <a:r>
              <a:rPr lang="en-US" sz="2800" b="1">
                <a:solidFill>
                  <a:schemeClr val="bg1"/>
                </a:solidFill>
                <a:latin typeface="Arial" charset="0"/>
                <a:ea typeface="ＭＳ Ｐゴシック"/>
                <a:cs typeface="ＭＳ Ｐゴシック"/>
              </a:rPr>
              <a:t>Hepatitis B	   26%</a:t>
            </a:r>
          </a:p>
          <a:p>
            <a:pPr eaLnBrk="1" hangingPunct="1">
              <a:defRPr/>
            </a:pPr>
            <a:r>
              <a:rPr lang="en-US" sz="2800" b="1">
                <a:solidFill>
                  <a:schemeClr val="bg1"/>
                </a:solidFill>
                <a:latin typeface="Arial" charset="0"/>
                <a:ea typeface="ＭＳ Ｐゴシック"/>
                <a:cs typeface="ＭＳ Ｐゴシック"/>
              </a:rPr>
              <a:t>Wilson Disease 0%</a:t>
            </a:r>
            <a:endParaRPr lang="en-US" sz="2800">
              <a:solidFill>
                <a:schemeClr val="bg1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41669" name="Line 6"/>
          <p:cNvSpPr>
            <a:spLocks noChangeShapeType="1"/>
          </p:cNvSpPr>
          <p:nvPr/>
        </p:nvSpPr>
        <p:spPr bwMode="auto">
          <a:xfrm>
            <a:off x="990600" y="1371600"/>
            <a:ext cx="73914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670" name="Line 7"/>
          <p:cNvSpPr>
            <a:spLocks noChangeShapeType="1"/>
          </p:cNvSpPr>
          <p:nvPr/>
        </p:nvSpPr>
        <p:spPr bwMode="auto">
          <a:xfrm>
            <a:off x="914400" y="2209800"/>
            <a:ext cx="73914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1671" name="Text Box 8"/>
          <p:cNvSpPr txBox="1">
            <a:spLocks noChangeArrowheads="1"/>
          </p:cNvSpPr>
          <p:nvPr/>
        </p:nvSpPr>
        <p:spPr bwMode="auto">
          <a:xfrm>
            <a:off x="609600" y="586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Arial" charset="0"/>
              </a:rPr>
              <a:t>(Age is NOT an important determinant)*</a:t>
            </a:r>
          </a:p>
        </p:txBody>
      </p:sp>
      <p:sp>
        <p:nvSpPr>
          <p:cNvPr id="241672" name="Text Box 9"/>
          <p:cNvSpPr txBox="1">
            <a:spLocks noChangeArrowheads="1"/>
          </p:cNvSpPr>
          <p:nvPr/>
        </p:nvSpPr>
        <p:spPr bwMode="auto">
          <a:xfrm>
            <a:off x="6019800" y="6583363"/>
            <a:ext cx="594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>
                <a:solidFill>
                  <a:srgbClr val="FFFFFF"/>
                </a:solidFill>
                <a:latin typeface="Arial" charset="0"/>
              </a:rPr>
              <a:t>*Schiødt FV, et al., Liver Transplant 2009</a:t>
            </a:r>
          </a:p>
        </p:txBody>
      </p:sp>
    </p:spTree>
    <p:extLst>
      <p:ext uri="{BB962C8B-B14F-4D97-AF65-F5344CB8AC3E}">
        <p14:creationId xmlns:p14="http://schemas.microsoft.com/office/powerpoint/2010/main" val="553512284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ALFSG Prognostic Score</a:t>
            </a:r>
            <a:br>
              <a:rPr lang="en-US" dirty="0"/>
            </a:br>
            <a:r>
              <a:rPr lang="en-US" sz="2200" dirty="0"/>
              <a:t>Significance of Etiology and Coma Grade</a:t>
            </a:r>
          </a:p>
        </p:txBody>
      </p:sp>
      <p:pic>
        <p:nvPicPr>
          <p:cNvPr id="1026" name="Picture 2" descr="F:\Documents\Downloads\ALFSG Coma Study\Spontaneous Survival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752600"/>
            <a:ext cx="46482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23785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262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222" r="-72222"/>
          <a:stretch>
            <a:fillRect/>
          </a:stretch>
        </p:blipFill>
        <p:spPr>
          <a:xfrm>
            <a:off x="-3581400" y="0"/>
            <a:ext cx="11426868" cy="6781800"/>
          </a:xfrm>
        </p:spPr>
      </p:pic>
      <p:pic>
        <p:nvPicPr>
          <p:cNvPr id="5" name="Picture 4" descr="IMG_1264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517" y="0"/>
            <a:ext cx="524048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64579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270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0"/>
            <a:ext cx="5299364" cy="6858000"/>
          </a:xfrm>
          <a:prstGeom prst="rect">
            <a:avLst/>
          </a:prstGeom>
        </p:spPr>
      </p:pic>
      <p:pic>
        <p:nvPicPr>
          <p:cNvPr id="5" name="Picture 4" descr="IMG_1269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0"/>
            <a:ext cx="529936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0" y="4953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ALFSG website</a:t>
            </a:r>
          </a:p>
          <a:p>
            <a:r>
              <a:rPr lang="en-US" dirty="0" err="1">
                <a:solidFill>
                  <a:schemeClr val="tx1"/>
                </a:solidFill>
              </a:rPr>
              <a:t>acuteliverfailure.org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53340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Koch et al CGH 2016;14:1199,</a:t>
            </a:r>
          </a:p>
        </p:txBody>
      </p:sp>
    </p:spTree>
    <p:extLst>
      <p:ext uri="{BB962C8B-B14F-4D97-AF65-F5344CB8AC3E}">
        <p14:creationId xmlns:p14="http://schemas.microsoft.com/office/powerpoint/2010/main" val="237192496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067800" cy="12954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Outcomes in Adults with Acute Liver Failure from 1998-2013: </a:t>
            </a:r>
            <a:br>
              <a:rPr lang="en-US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An Observational Cohort Study</a:t>
            </a:r>
            <a:br>
              <a:rPr lang="en-US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Have changes in management/outcomes occurred? 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24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133600"/>
            <a:ext cx="9144000" cy="35052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2070 patients in 16 </a:t>
            </a:r>
            <a:r>
              <a:rPr lang="en-US" sz="2800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yrs</a:t>
            </a: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, with 21 day outcomes known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No differences in etiologies or disease severity, referral patterns or time to referral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Results: decline in: 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2400" dirty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Listing, deaths, transplantation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2400" dirty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Use of vasopressors, ventilation, blood products</a:t>
            </a:r>
            <a:endParaRPr lang="en-US" sz="2800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342900" lvl="1" indent="-342900" eaLnBrk="1" hangingPunct="1">
              <a:lnSpc>
                <a:spcPct val="120000"/>
              </a:lnSpc>
              <a:buFontTx/>
              <a:buChar char="•"/>
              <a:defRPr/>
            </a:pPr>
            <a:r>
              <a:rPr lang="en-US" dirty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Overall and transplant-free survival improved. </a:t>
            </a:r>
            <a:endParaRPr lang="en-US" sz="2800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Line 4"/>
          <p:cNvSpPr>
            <a:spLocks noChangeShapeType="1"/>
          </p:cNvSpPr>
          <p:nvPr/>
        </p:nvSpPr>
        <p:spPr bwMode="auto">
          <a:xfrm>
            <a:off x="685800" y="2133600"/>
            <a:ext cx="7696200" cy="0"/>
          </a:xfrm>
          <a:prstGeom prst="line">
            <a:avLst/>
          </a:prstGeom>
          <a:noFill/>
          <a:ln w="57150" cmpd="thickThin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7524" name="Text Box 5"/>
          <p:cNvSpPr txBox="1">
            <a:spLocks noChangeArrowheads="1"/>
          </p:cNvSpPr>
          <p:nvPr/>
        </p:nvSpPr>
        <p:spPr bwMode="auto">
          <a:xfrm>
            <a:off x="3276600" y="6324600"/>
            <a:ext cx="640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FFFFFF"/>
                </a:solidFill>
                <a:latin typeface="Helvetica" pitchFamily="34" charset="0"/>
                <a:ea typeface="ＭＳ Ｐゴシック"/>
                <a:cs typeface="ＭＳ Ｐゴシック"/>
              </a:rPr>
              <a:t>Reuben A et al: Ann Intern Med April 2016 </a:t>
            </a:r>
          </a:p>
        </p:txBody>
      </p:sp>
    </p:spTree>
    <p:extLst>
      <p:ext uri="{BB962C8B-B14F-4D97-AF65-F5344CB8AC3E}">
        <p14:creationId xmlns:p14="http://schemas.microsoft.com/office/powerpoint/2010/main" val="2600167358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3_survival_over_time_201601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09600"/>
            <a:ext cx="7800078" cy="5833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762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Overall and transplant-free survival over time: 1998-2013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00" y="6477000"/>
            <a:ext cx="495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rgbClr val="FFFFFF"/>
                </a:solidFill>
                <a:latin typeface="Helvetica" pitchFamily="34" charset="0"/>
                <a:ea typeface="ＭＳ Ｐゴシック"/>
                <a:cs typeface="ＭＳ Ｐゴシック"/>
              </a:rPr>
              <a:t>Reuben A et al: Ann Intern Med April 2016 </a:t>
            </a:r>
          </a:p>
        </p:txBody>
      </p:sp>
    </p:spTree>
    <p:extLst>
      <p:ext uri="{BB962C8B-B14F-4D97-AF65-F5344CB8AC3E}">
        <p14:creationId xmlns:p14="http://schemas.microsoft.com/office/powerpoint/2010/main" val="1284369487"/>
      </p:ext>
    </p:extLst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_treatment_over_time_201601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6800"/>
            <a:ext cx="8153400" cy="525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81000"/>
            <a:ext cx="6477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Treatment modalities over time </a:t>
            </a:r>
          </a:p>
        </p:txBody>
      </p:sp>
      <p:sp>
        <p:nvSpPr>
          <p:cNvPr id="4" name="Rectangle 3"/>
          <p:cNvSpPr/>
          <p:nvPr/>
        </p:nvSpPr>
        <p:spPr>
          <a:xfrm>
            <a:off x="4267200" y="64124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rgbClr val="FFFFFF"/>
                </a:solidFill>
                <a:latin typeface="Helvetica" pitchFamily="34" charset="0"/>
                <a:ea typeface="ＭＳ Ｐゴシック"/>
                <a:cs typeface="ＭＳ Ｐゴシック"/>
              </a:rPr>
              <a:t>Reuben et al., Ann Intern Med 2016 </a:t>
            </a:r>
          </a:p>
        </p:txBody>
      </p:sp>
    </p:spTree>
    <p:extLst>
      <p:ext uri="{BB962C8B-B14F-4D97-AF65-F5344CB8AC3E}">
        <p14:creationId xmlns:p14="http://schemas.microsoft.com/office/powerpoint/2010/main" val="2912502156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6"/>
          <p:cNvSpPr>
            <a:spLocks noChangeArrowheads="1"/>
          </p:cNvSpPr>
          <p:nvPr/>
        </p:nvSpPr>
        <p:spPr bwMode="auto">
          <a:xfrm>
            <a:off x="1752600" y="3200400"/>
            <a:ext cx="5181600" cy="1143000"/>
          </a:xfrm>
          <a:prstGeom prst="can">
            <a:avLst>
              <a:gd name="adj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B7B7B7"/>
              </a:solidFill>
            </a:endParaRPr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9100" y="1325366"/>
            <a:ext cx="8382000" cy="51054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50000"/>
              </a:lnSpc>
              <a:defRPr/>
            </a:pPr>
            <a:endParaRPr lang="en-US" sz="1800" b="1">
              <a:solidFill>
                <a:schemeClr val="bg1"/>
              </a:solidFill>
              <a:latin typeface="Arial" charset="0"/>
              <a:ea typeface="ＭＳ Ｐゴシック" charset="0"/>
              <a:cs typeface="Times" charset="0"/>
            </a:endParaRPr>
          </a:p>
        </p:txBody>
      </p:sp>
      <p:sp>
        <p:nvSpPr>
          <p:cNvPr id="634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124200"/>
            <a:ext cx="83820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Acute Liver Failure</a:t>
            </a:r>
            <a:endParaRPr lang="en-US" sz="4000" b="1" dirty="0">
              <a:ea typeface="ＭＳ Ｐゴシック" charset="0"/>
              <a:cs typeface="Times" charset="0"/>
            </a:endParaRPr>
          </a:p>
        </p:txBody>
      </p:sp>
      <p:sp>
        <p:nvSpPr>
          <p:cNvPr id="103428" name="Text Box 9"/>
          <p:cNvSpPr txBox="1">
            <a:spLocks noChangeArrowheads="1"/>
          </p:cNvSpPr>
          <p:nvPr/>
        </p:nvSpPr>
        <p:spPr bwMode="auto">
          <a:xfrm>
            <a:off x="1981200" y="381000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Hep B</a:t>
            </a:r>
          </a:p>
        </p:txBody>
      </p:sp>
      <p:sp>
        <p:nvSpPr>
          <p:cNvPr id="103429" name="Text Box 11"/>
          <p:cNvSpPr txBox="1">
            <a:spLocks noChangeArrowheads="1"/>
          </p:cNvSpPr>
          <p:nvPr/>
        </p:nvSpPr>
        <p:spPr bwMode="auto">
          <a:xfrm>
            <a:off x="228600" y="106680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Autoimmune</a:t>
            </a:r>
          </a:p>
        </p:txBody>
      </p:sp>
      <p:sp>
        <p:nvSpPr>
          <p:cNvPr id="103430" name="Text Box 12"/>
          <p:cNvSpPr txBox="1">
            <a:spLocks noChangeArrowheads="1"/>
          </p:cNvSpPr>
          <p:nvPr/>
        </p:nvSpPr>
        <p:spPr bwMode="auto">
          <a:xfrm>
            <a:off x="5105400" y="1143000"/>
            <a:ext cx="251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HELLP </a:t>
            </a:r>
          </a:p>
        </p:txBody>
      </p:sp>
      <p:sp>
        <p:nvSpPr>
          <p:cNvPr id="103431" name="Text Box 13"/>
          <p:cNvSpPr txBox="1">
            <a:spLocks noChangeArrowheads="1"/>
          </p:cNvSpPr>
          <p:nvPr/>
        </p:nvSpPr>
        <p:spPr bwMode="auto">
          <a:xfrm>
            <a:off x="1981200" y="2438400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HSV</a:t>
            </a:r>
          </a:p>
        </p:txBody>
      </p:sp>
      <p:sp>
        <p:nvSpPr>
          <p:cNvPr id="103432" name="Text Box 14"/>
          <p:cNvSpPr txBox="1">
            <a:spLocks noChangeArrowheads="1"/>
          </p:cNvSpPr>
          <p:nvPr/>
        </p:nvSpPr>
        <p:spPr bwMode="auto">
          <a:xfrm>
            <a:off x="6400800" y="2452688"/>
            <a:ext cx="2743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Wilson Disease</a:t>
            </a:r>
          </a:p>
        </p:txBody>
      </p:sp>
      <p:sp>
        <p:nvSpPr>
          <p:cNvPr id="103433" name="Text Box 16"/>
          <p:cNvSpPr txBox="1">
            <a:spLocks noChangeArrowheads="1"/>
          </p:cNvSpPr>
          <p:nvPr/>
        </p:nvSpPr>
        <p:spPr bwMode="auto">
          <a:xfrm>
            <a:off x="3505200" y="533400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DILI</a:t>
            </a:r>
          </a:p>
        </p:txBody>
      </p:sp>
      <p:sp>
        <p:nvSpPr>
          <p:cNvPr id="103434" name="Text Box 17"/>
          <p:cNvSpPr txBox="1">
            <a:spLocks noChangeArrowheads="1"/>
          </p:cNvSpPr>
          <p:nvPr/>
        </p:nvSpPr>
        <p:spPr bwMode="auto">
          <a:xfrm>
            <a:off x="6324600" y="1766888"/>
            <a:ext cx="3810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Acetaminophen</a:t>
            </a:r>
          </a:p>
        </p:txBody>
      </p:sp>
      <p:sp>
        <p:nvSpPr>
          <p:cNvPr id="103435" name="Text Box 18"/>
          <p:cNvSpPr txBox="1">
            <a:spLocks noChangeArrowheads="1"/>
          </p:cNvSpPr>
          <p:nvPr/>
        </p:nvSpPr>
        <p:spPr bwMode="auto">
          <a:xfrm>
            <a:off x="6705600" y="533400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Hep A</a:t>
            </a:r>
          </a:p>
        </p:txBody>
      </p:sp>
      <p:sp>
        <p:nvSpPr>
          <p:cNvPr id="103436" name="Line 19"/>
          <p:cNvSpPr>
            <a:spLocks noChangeShapeType="1"/>
          </p:cNvSpPr>
          <p:nvPr/>
        </p:nvSpPr>
        <p:spPr bwMode="auto">
          <a:xfrm flipH="1">
            <a:off x="4572000" y="1143000"/>
            <a:ext cx="2362200" cy="2209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37" name="Line 20"/>
          <p:cNvSpPr>
            <a:spLocks noChangeShapeType="1"/>
          </p:cNvSpPr>
          <p:nvPr/>
        </p:nvSpPr>
        <p:spPr bwMode="auto">
          <a:xfrm flipH="1">
            <a:off x="4876800" y="2209800"/>
            <a:ext cx="2057400" cy="1143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38" name="Line 21"/>
          <p:cNvSpPr>
            <a:spLocks noChangeShapeType="1"/>
          </p:cNvSpPr>
          <p:nvPr/>
        </p:nvSpPr>
        <p:spPr bwMode="auto">
          <a:xfrm flipH="1">
            <a:off x="5181600" y="2895600"/>
            <a:ext cx="2286000" cy="457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39" name="Line 22"/>
          <p:cNvSpPr>
            <a:spLocks noChangeShapeType="1"/>
          </p:cNvSpPr>
          <p:nvPr/>
        </p:nvSpPr>
        <p:spPr bwMode="auto">
          <a:xfrm>
            <a:off x="2743200" y="838200"/>
            <a:ext cx="1219200" cy="2514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40" name="Line 23"/>
          <p:cNvSpPr>
            <a:spLocks noChangeShapeType="1"/>
          </p:cNvSpPr>
          <p:nvPr/>
        </p:nvSpPr>
        <p:spPr bwMode="auto">
          <a:xfrm flipH="1">
            <a:off x="4419600" y="1600200"/>
            <a:ext cx="1143000" cy="1752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41" name="Line 24"/>
          <p:cNvSpPr>
            <a:spLocks noChangeShapeType="1"/>
          </p:cNvSpPr>
          <p:nvPr/>
        </p:nvSpPr>
        <p:spPr bwMode="auto">
          <a:xfrm>
            <a:off x="838200" y="2209800"/>
            <a:ext cx="1981200" cy="1143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42" name="Line 25"/>
          <p:cNvSpPr>
            <a:spLocks noChangeShapeType="1"/>
          </p:cNvSpPr>
          <p:nvPr/>
        </p:nvSpPr>
        <p:spPr bwMode="auto">
          <a:xfrm>
            <a:off x="2514600" y="2819400"/>
            <a:ext cx="838200" cy="533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43" name="Line 26"/>
          <p:cNvSpPr>
            <a:spLocks noChangeShapeType="1"/>
          </p:cNvSpPr>
          <p:nvPr/>
        </p:nvSpPr>
        <p:spPr bwMode="auto">
          <a:xfrm>
            <a:off x="2133600" y="1600200"/>
            <a:ext cx="1524000" cy="1752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44" name="Line 27"/>
          <p:cNvSpPr>
            <a:spLocks noChangeShapeType="1"/>
          </p:cNvSpPr>
          <p:nvPr/>
        </p:nvSpPr>
        <p:spPr bwMode="auto">
          <a:xfrm>
            <a:off x="3886200" y="990600"/>
            <a:ext cx="228600" cy="2362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45" name="Line 28"/>
          <p:cNvSpPr>
            <a:spLocks noChangeShapeType="1"/>
          </p:cNvSpPr>
          <p:nvPr/>
        </p:nvSpPr>
        <p:spPr bwMode="auto">
          <a:xfrm flipH="1">
            <a:off x="1219200" y="4343400"/>
            <a:ext cx="1828800" cy="1066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46" name="Line 30"/>
          <p:cNvSpPr>
            <a:spLocks noChangeShapeType="1"/>
          </p:cNvSpPr>
          <p:nvPr/>
        </p:nvSpPr>
        <p:spPr bwMode="auto">
          <a:xfrm>
            <a:off x="4724400" y="4343400"/>
            <a:ext cx="304800" cy="1905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47" name="Line 31"/>
          <p:cNvSpPr>
            <a:spLocks noChangeShapeType="1"/>
          </p:cNvSpPr>
          <p:nvPr/>
        </p:nvSpPr>
        <p:spPr bwMode="auto">
          <a:xfrm>
            <a:off x="5334000" y="4343400"/>
            <a:ext cx="1371600" cy="1828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48" name="Line 32"/>
          <p:cNvSpPr>
            <a:spLocks noChangeShapeType="1"/>
          </p:cNvSpPr>
          <p:nvPr/>
        </p:nvSpPr>
        <p:spPr bwMode="auto">
          <a:xfrm>
            <a:off x="5791200" y="4343400"/>
            <a:ext cx="1981200" cy="1600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49" name="Line 33"/>
          <p:cNvSpPr>
            <a:spLocks noChangeShapeType="1"/>
          </p:cNvSpPr>
          <p:nvPr/>
        </p:nvSpPr>
        <p:spPr bwMode="auto">
          <a:xfrm flipH="1">
            <a:off x="3048000" y="4343400"/>
            <a:ext cx="990600" cy="2057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50" name="Text Box 36"/>
          <p:cNvSpPr txBox="1">
            <a:spLocks noChangeArrowheads="1"/>
          </p:cNvSpPr>
          <p:nvPr/>
        </p:nvSpPr>
        <p:spPr bwMode="auto">
          <a:xfrm>
            <a:off x="381000" y="5805488"/>
            <a:ext cx="289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9900"/>
                </a:solidFill>
                <a:latin typeface="Helvetica" pitchFamily="34" charset="0"/>
                <a:ea typeface="ＭＳ Ｐゴシック"/>
                <a:cs typeface="ＭＳ Ｐゴシック"/>
              </a:rPr>
              <a:t>Coagulopathy</a:t>
            </a:r>
          </a:p>
        </p:txBody>
      </p:sp>
      <p:sp>
        <p:nvSpPr>
          <p:cNvPr id="103451" name="Text Box 38"/>
          <p:cNvSpPr txBox="1">
            <a:spLocks noChangeArrowheads="1"/>
          </p:cNvSpPr>
          <p:nvPr/>
        </p:nvSpPr>
        <p:spPr bwMode="auto">
          <a:xfrm>
            <a:off x="0" y="5334000"/>
            <a:ext cx="137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9900"/>
                </a:solidFill>
                <a:latin typeface="Helvetica" pitchFamily="34" charset="0"/>
                <a:ea typeface="ＭＳ Ｐゴシック"/>
                <a:cs typeface="ＭＳ Ｐゴシック"/>
              </a:rPr>
              <a:t>Coma</a:t>
            </a:r>
          </a:p>
        </p:txBody>
      </p:sp>
      <p:sp>
        <p:nvSpPr>
          <p:cNvPr id="103452" name="Text Box 39"/>
          <p:cNvSpPr txBox="1">
            <a:spLocks noChangeArrowheads="1"/>
          </p:cNvSpPr>
          <p:nvPr/>
        </p:nvSpPr>
        <p:spPr bwMode="auto">
          <a:xfrm>
            <a:off x="6172200" y="6248400"/>
            <a:ext cx="175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Infection</a:t>
            </a:r>
          </a:p>
        </p:txBody>
      </p:sp>
      <p:sp>
        <p:nvSpPr>
          <p:cNvPr id="103453" name="Text Box 40"/>
          <p:cNvSpPr txBox="1">
            <a:spLocks noChangeArrowheads="1"/>
          </p:cNvSpPr>
          <p:nvPr/>
        </p:nvSpPr>
        <p:spPr bwMode="auto">
          <a:xfrm>
            <a:off x="7772400" y="5911850"/>
            <a:ext cx="1371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Renal failure</a:t>
            </a:r>
          </a:p>
        </p:txBody>
      </p:sp>
      <p:sp>
        <p:nvSpPr>
          <p:cNvPr id="103454" name="Text Box 41"/>
          <p:cNvSpPr txBox="1">
            <a:spLocks noChangeArrowheads="1"/>
          </p:cNvSpPr>
          <p:nvPr/>
        </p:nvSpPr>
        <p:spPr bwMode="auto">
          <a:xfrm>
            <a:off x="4343400" y="62484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Bleeding</a:t>
            </a:r>
          </a:p>
        </p:txBody>
      </p:sp>
      <p:sp>
        <p:nvSpPr>
          <p:cNvPr id="103455" name="Text Box 42"/>
          <p:cNvSpPr txBox="1">
            <a:spLocks noChangeArrowheads="1"/>
          </p:cNvSpPr>
          <p:nvPr/>
        </p:nvSpPr>
        <p:spPr bwMode="auto">
          <a:xfrm>
            <a:off x="0" y="0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F542"/>
                </a:solidFill>
                <a:latin typeface="Arial" charset="0"/>
                <a:ea typeface="ＭＳ Ｐゴシック"/>
                <a:cs typeface="ＭＳ Ｐゴシック"/>
              </a:rPr>
              <a:t>CAUSE</a:t>
            </a:r>
            <a:endParaRPr lang="en-US" sz="2800">
              <a:solidFill>
                <a:srgbClr val="FFF54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3456" name="Text Box 43"/>
          <p:cNvSpPr txBox="1">
            <a:spLocks noChangeArrowheads="1"/>
          </p:cNvSpPr>
          <p:nvPr/>
        </p:nvSpPr>
        <p:spPr bwMode="auto">
          <a:xfrm>
            <a:off x="0" y="6334125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F542"/>
                </a:solidFill>
                <a:latin typeface="Arial" charset="0"/>
                <a:ea typeface="ＭＳ Ｐゴシック"/>
                <a:cs typeface="ＭＳ Ｐゴシック"/>
              </a:rPr>
              <a:t>EFFECT</a:t>
            </a:r>
            <a:endParaRPr lang="en-US" sz="2800">
              <a:solidFill>
                <a:srgbClr val="FFF54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3457" name="Text Box 44"/>
          <p:cNvSpPr txBox="1">
            <a:spLocks noChangeArrowheads="1"/>
          </p:cNvSpPr>
          <p:nvPr/>
        </p:nvSpPr>
        <p:spPr bwMode="auto">
          <a:xfrm>
            <a:off x="0" y="1752600"/>
            <a:ext cx="266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Indeterminate</a:t>
            </a:r>
          </a:p>
        </p:txBody>
      </p:sp>
      <p:sp>
        <p:nvSpPr>
          <p:cNvPr id="103458" name="Line 45"/>
          <p:cNvSpPr>
            <a:spLocks noChangeShapeType="1"/>
          </p:cNvSpPr>
          <p:nvPr/>
        </p:nvSpPr>
        <p:spPr bwMode="auto">
          <a:xfrm flipH="1">
            <a:off x="4267200" y="990600"/>
            <a:ext cx="609600" cy="2362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59" name="Text Box 46"/>
          <p:cNvSpPr txBox="1">
            <a:spLocks noChangeArrowheads="1"/>
          </p:cNvSpPr>
          <p:nvPr/>
        </p:nvSpPr>
        <p:spPr bwMode="auto">
          <a:xfrm>
            <a:off x="4419600" y="381000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Budd-Chiari</a:t>
            </a:r>
          </a:p>
        </p:txBody>
      </p:sp>
      <p:sp>
        <p:nvSpPr>
          <p:cNvPr id="103460" name="Line 48"/>
          <p:cNvSpPr>
            <a:spLocks noChangeShapeType="1"/>
          </p:cNvSpPr>
          <p:nvPr/>
        </p:nvSpPr>
        <p:spPr bwMode="auto">
          <a:xfrm flipH="1">
            <a:off x="1676400" y="4343400"/>
            <a:ext cx="1828800" cy="1524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3461" name="Text Box 49"/>
          <p:cNvSpPr txBox="1">
            <a:spLocks noChangeArrowheads="1"/>
          </p:cNvSpPr>
          <p:nvPr/>
        </p:nvSpPr>
        <p:spPr bwMode="auto">
          <a:xfrm>
            <a:off x="2514600" y="6248400"/>
            <a:ext cx="137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Shock</a:t>
            </a:r>
          </a:p>
        </p:txBody>
      </p:sp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3820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Acute Liver Failure: A ‘Super Orphan’ Disease </a:t>
            </a:r>
            <a:br>
              <a:rPr lang="en-US" sz="3200" b="1" dirty="0">
                <a:solidFill>
                  <a:srgbClr val="FFF508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3200" b="1" dirty="0">
                <a:solidFill>
                  <a:srgbClr val="FFF508"/>
                </a:solidFill>
                <a:latin typeface="Helvetica" charset="0"/>
                <a:ea typeface="ＭＳ Ｐゴシック" charset="0"/>
                <a:cs typeface="Times" charset="0"/>
              </a:rPr>
              <a:t>Overall lessons</a:t>
            </a:r>
            <a:endParaRPr lang="en-US" sz="4000" b="1" strike="sngStrike" dirty="0">
              <a:ea typeface="ＭＳ Ｐゴシック" charset="0"/>
              <a:cs typeface="Times" charset="0"/>
            </a:endParaRPr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752600"/>
            <a:ext cx="8839200" cy="4648200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sz="24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Act quickly, acute patients evolve over hours</a:t>
            </a:r>
          </a:p>
          <a:p>
            <a:pPr>
              <a:lnSpc>
                <a:spcPct val="110000"/>
              </a:lnSpc>
              <a:defRPr/>
            </a:pPr>
            <a:r>
              <a:rPr lang="en-US" sz="24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Etiology is tied to prognosis and treatment options/antidotes</a:t>
            </a:r>
          </a:p>
          <a:p>
            <a:pPr>
              <a:lnSpc>
                <a:spcPct val="110000"/>
              </a:lnSpc>
              <a:defRPr/>
            </a:pPr>
            <a:r>
              <a:rPr lang="en-US" sz="24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Consider the transplant option early</a:t>
            </a:r>
          </a:p>
          <a:p>
            <a:pPr>
              <a:lnSpc>
                <a:spcPct val="110000"/>
              </a:lnSpc>
              <a:defRPr/>
            </a:pPr>
            <a:r>
              <a:rPr lang="en-US" sz="24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Good intensive care with attention to: 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CNS: Neuro checks, no sedation, watch for deterioration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Renal: Consider CRRT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Pulmonary: intubate for Gr III-IV coma 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Infection: frequent cultures, no empiric antibiotics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May need volume but not too much, pressor support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Don’t correct coagulopathy, little FFP needed</a:t>
            </a:r>
          </a:p>
        </p:txBody>
      </p:sp>
      <p:sp>
        <p:nvSpPr>
          <p:cNvPr id="99331" name="Line 4"/>
          <p:cNvSpPr>
            <a:spLocks noChangeShapeType="1"/>
          </p:cNvSpPr>
          <p:nvPr/>
        </p:nvSpPr>
        <p:spPr bwMode="auto">
          <a:xfrm>
            <a:off x="685800" y="1600200"/>
            <a:ext cx="76200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7818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Acute Liver Failure Study Group: Current Projects</a:t>
            </a:r>
            <a:endParaRPr lang="en-US" sz="4000" b="1" strike="sngStrike" dirty="0">
              <a:ea typeface="ＭＳ Ｐゴシック" charset="0"/>
              <a:cs typeface="Times" charset="0"/>
            </a:endParaRPr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676400"/>
            <a:ext cx="8991600" cy="4648200"/>
          </a:xfrm>
        </p:spPr>
        <p:txBody>
          <a:bodyPr/>
          <a:lstStyle/>
          <a:p>
            <a:pPr>
              <a:defRPr/>
            </a:pPr>
            <a:r>
              <a:rPr lang="en-US" sz="26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APAP adducts: refining a point-of-care assay</a:t>
            </a:r>
          </a:p>
          <a:p>
            <a:pPr>
              <a:defRPr/>
            </a:pPr>
            <a:r>
              <a:rPr lang="en-US" sz="26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Causality: Re-adjudicating all cases using expert opinion</a:t>
            </a:r>
          </a:p>
          <a:p>
            <a:pPr>
              <a:defRPr/>
            </a:pPr>
            <a:r>
              <a:rPr lang="en-US" sz="26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Autoimmune study: 400+ sera to KCH for </a:t>
            </a:r>
            <a:r>
              <a:rPr lang="en-US" sz="2600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autoAb</a:t>
            </a:r>
            <a:r>
              <a:rPr lang="en-US" sz="26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 tests</a:t>
            </a:r>
          </a:p>
          <a:p>
            <a:pPr>
              <a:defRPr/>
            </a:pPr>
            <a:r>
              <a:rPr lang="en-US" sz="26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Transplant initiative: Combining SRTR and ALFSG data</a:t>
            </a:r>
          </a:p>
          <a:p>
            <a:pPr>
              <a:defRPr/>
            </a:pPr>
            <a:r>
              <a:rPr lang="en-US" sz="26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ROTEM: 200 patients studied, analyzing the results</a:t>
            </a:r>
          </a:p>
          <a:p>
            <a:pPr>
              <a:defRPr/>
            </a:pPr>
            <a:r>
              <a:rPr lang="en-US" sz="2600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Methacetin</a:t>
            </a:r>
            <a:r>
              <a:rPr lang="en-US" sz="26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 breath test: prognostic tool</a:t>
            </a:r>
          </a:p>
          <a:p>
            <a:pPr>
              <a:defRPr/>
            </a:pPr>
            <a:r>
              <a:rPr lang="en-US" sz="26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Pathology: Developing an explant registry: 300+ explants</a:t>
            </a:r>
          </a:p>
          <a:p>
            <a:pPr lvl="1">
              <a:defRPr/>
            </a:pPr>
            <a:r>
              <a:rPr lang="en-US" sz="26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Describing the histopathology of ALF</a:t>
            </a:r>
          </a:p>
          <a:p>
            <a:pPr>
              <a:defRPr/>
            </a:pPr>
            <a:r>
              <a:rPr lang="en-US" sz="2600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Temporal Trends: Could ALF be disappearing?</a:t>
            </a:r>
          </a:p>
        </p:txBody>
      </p:sp>
      <p:sp>
        <p:nvSpPr>
          <p:cNvPr id="99331" name="Line 4"/>
          <p:cNvSpPr>
            <a:spLocks noChangeShapeType="1"/>
          </p:cNvSpPr>
          <p:nvPr/>
        </p:nvSpPr>
        <p:spPr bwMode="auto">
          <a:xfrm>
            <a:off x="685800" y="1295400"/>
            <a:ext cx="76200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96665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E562F-4A06-9647-AA60-7CD89C5335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61950"/>
            <a:ext cx="81534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42838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9DE52-0DFD-E443-B23A-D0997C84B2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429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13943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7294B8-F3F4-5A4F-A00F-E8F4B3947E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85750"/>
            <a:ext cx="8382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18985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DA31B-E0AF-E741-AD3B-BEFC4FA653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43526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3820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Clinical Case</a:t>
            </a:r>
            <a:endParaRPr lang="en-US" sz="4000" b="1" strike="sngStrike" dirty="0">
              <a:ea typeface="ＭＳ Ｐゴシック" charset="0"/>
              <a:cs typeface="Times" charset="0"/>
            </a:endParaRPr>
          </a:p>
        </p:txBody>
      </p:sp>
      <p:sp>
        <p:nvSpPr>
          <p:cNvPr id="99331" name="Line 4"/>
          <p:cNvSpPr>
            <a:spLocks noChangeShapeType="1"/>
          </p:cNvSpPr>
          <p:nvPr/>
        </p:nvSpPr>
        <p:spPr bwMode="auto">
          <a:xfrm>
            <a:off x="685800" y="1371600"/>
            <a:ext cx="76200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33400" y="1524000"/>
            <a:ext cx="8229600" cy="2680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hangingPunc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b="1" dirty="0">
                <a:solidFill>
                  <a:schemeClr val="accent4"/>
                </a:solidFill>
                <a:latin typeface="Arial" charset="0"/>
                <a:ea typeface="Times New Roman" charset="0"/>
              </a:rPr>
              <a:t>23 </a:t>
            </a:r>
            <a:r>
              <a:rPr lang="en-US" sz="2800" b="1" dirty="0" err="1">
                <a:solidFill>
                  <a:schemeClr val="accent4"/>
                </a:solidFill>
                <a:latin typeface="Arial" charset="0"/>
                <a:ea typeface="Times New Roman" charset="0"/>
              </a:rPr>
              <a:t>yr</a:t>
            </a:r>
            <a:r>
              <a:rPr lang="en-US" sz="2800" b="1" dirty="0">
                <a:solidFill>
                  <a:schemeClr val="accent4"/>
                </a:solidFill>
                <a:latin typeface="Arial" charset="0"/>
                <a:ea typeface="Times New Roman" charset="0"/>
              </a:rPr>
              <a:t> old new arrival from Guinea, West Africa</a:t>
            </a:r>
            <a:endParaRPr lang="en-US" sz="1400" dirty="0">
              <a:solidFill>
                <a:schemeClr val="accent4"/>
              </a:solidFill>
              <a:latin typeface="Times New Roman" charset="0"/>
              <a:ea typeface="Times New Roman" charset="0"/>
            </a:endParaRPr>
          </a:p>
          <a:p>
            <a:pPr marL="0" marR="0" hangingPunc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b="1" dirty="0">
                <a:solidFill>
                  <a:schemeClr val="accent4"/>
                </a:solidFill>
                <a:latin typeface="Arial" charset="0"/>
                <a:ea typeface="Times New Roman" charset="0"/>
              </a:rPr>
              <a:t>Two week illness with abdominal pain/N/V</a:t>
            </a:r>
          </a:p>
          <a:p>
            <a:pPr marL="0" marR="0" hangingPunc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b="1" dirty="0">
                <a:solidFill>
                  <a:schemeClr val="accent4"/>
                </a:solidFill>
                <a:latin typeface="Arial" charset="0"/>
                <a:ea typeface="Times New Roman" charset="0"/>
              </a:rPr>
              <a:t>Healthy male, deeply jaundiced, alert and awake</a:t>
            </a:r>
            <a:endParaRPr lang="en-US" sz="1400" dirty="0">
              <a:solidFill>
                <a:schemeClr val="accent4"/>
              </a:solidFill>
              <a:latin typeface="Times New Roman" charset="0"/>
              <a:ea typeface="Times New Roman" charset="0"/>
            </a:endParaRPr>
          </a:p>
          <a:p>
            <a:pPr marL="0" marR="0" hangingPunct="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</a:pPr>
            <a:r>
              <a:rPr lang="en-GB" b="1" dirty="0">
                <a:solidFill>
                  <a:schemeClr val="accent4"/>
                </a:solidFill>
                <a:latin typeface="Arial" charset="0"/>
                <a:ea typeface="Times New Roman" charset="0"/>
              </a:rPr>
              <a:t>Bili 40.2, AST/ALT &gt;4000/&gt;4000, INR 4.2, Cr 0.7</a:t>
            </a:r>
            <a:endParaRPr lang="en-US" sz="1400" dirty="0">
              <a:solidFill>
                <a:schemeClr val="accent4"/>
              </a:solidFill>
              <a:effectLst/>
              <a:latin typeface="Times New Roman" charset="0"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42432"/>
      </p:ext>
    </p:extLst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76200"/>
            <a:ext cx="83820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26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Acute Liver Failure: A ‘Super Orphan’ Disease </a:t>
            </a:r>
            <a:br>
              <a:rPr lang="en-US" sz="2600" b="1" dirty="0">
                <a:solidFill>
                  <a:srgbClr val="FFF508"/>
                </a:solidFill>
                <a:latin typeface="Helvetica" charset="0"/>
                <a:ea typeface="ＭＳ Ｐゴシック" charset="0"/>
                <a:cs typeface="Times" charset="0"/>
              </a:rPr>
            </a:br>
            <a:r>
              <a:rPr lang="en-US" sz="2600" b="1" dirty="0">
                <a:solidFill>
                  <a:srgbClr val="FFF508"/>
                </a:solidFill>
                <a:latin typeface="Helvetica" charset="0"/>
                <a:ea typeface="ＭＳ Ｐゴシック" charset="0"/>
                <a:cs typeface="Times" charset="0"/>
              </a:rPr>
              <a:t>Lessons Learned</a:t>
            </a:r>
            <a:endParaRPr lang="en-US" sz="2600" b="1" strike="sngStrike" dirty="0">
              <a:ea typeface="ＭＳ Ｐゴシック" charset="0"/>
              <a:cs typeface="Times" charset="0"/>
            </a:endParaRPr>
          </a:p>
        </p:txBody>
      </p:sp>
      <p:sp>
        <p:nvSpPr>
          <p:cNvPr id="629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47800"/>
            <a:ext cx="9144000" cy="4648200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There are two patterns of injury: short and long</a:t>
            </a:r>
          </a:p>
          <a:p>
            <a:pPr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Main etiologies: APAP/shock vs. AIH/HBV/DILI </a:t>
            </a:r>
          </a:p>
          <a:p>
            <a:pPr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Overall outcomes are improving, </a:t>
            </a:r>
            <a:r>
              <a:rPr lang="en-US" sz="2400" b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txplt</a:t>
            </a: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Times" charset="0"/>
              </a:rPr>
              <a:t> less needed</a:t>
            </a:r>
          </a:p>
          <a:p>
            <a:pPr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NAC for most patients, but this not FDA approved</a:t>
            </a:r>
          </a:p>
          <a:p>
            <a:pPr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Extremely hard to conduct clinical trials in this space</a:t>
            </a:r>
          </a:p>
          <a:p>
            <a:pPr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ALF is best studied with a multi-center network, but may be disappearing. </a:t>
            </a:r>
          </a:p>
          <a:p>
            <a:pPr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ＭＳ Ｐゴシック" charset="0"/>
              </a:rPr>
              <a:t>Acute Liver Failure: Science and Practice, March 30-31, 2020</a:t>
            </a:r>
          </a:p>
          <a:p>
            <a:pPr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ＭＳ Ｐゴシック" charset="0"/>
              </a:rPr>
              <a:t>Website: </a:t>
            </a:r>
            <a:r>
              <a:rPr lang="en-US" sz="2400" b="1" dirty="0" err="1">
                <a:solidFill>
                  <a:srgbClr val="FF9900"/>
                </a:solidFill>
                <a:latin typeface="Helvetica" charset="0"/>
                <a:ea typeface="ＭＳ Ｐゴシック" charset="0"/>
                <a:cs typeface="ＭＳ Ｐゴシック" charset="0"/>
              </a:rPr>
              <a:t>acuteliverfailure.org</a:t>
            </a:r>
            <a:r>
              <a:rPr lang="en-US" sz="24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for more information on performing ancillary studies</a:t>
            </a:r>
          </a:p>
        </p:txBody>
      </p:sp>
      <p:sp>
        <p:nvSpPr>
          <p:cNvPr id="99331" name="Line 4"/>
          <p:cNvSpPr>
            <a:spLocks noChangeShapeType="1"/>
          </p:cNvSpPr>
          <p:nvPr/>
        </p:nvSpPr>
        <p:spPr bwMode="auto">
          <a:xfrm>
            <a:off x="685800" y="1371600"/>
            <a:ext cx="7620000" cy="0"/>
          </a:xfrm>
          <a:prstGeom prst="line">
            <a:avLst/>
          </a:prstGeom>
          <a:noFill/>
          <a:ln w="12700">
            <a:solidFill>
              <a:srgbClr val="00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40876"/>
      </p:ext>
    </p:extLst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5" name="Group 2"/>
          <p:cNvGrpSpPr>
            <a:grpSpLocks/>
          </p:cNvGrpSpPr>
          <p:nvPr/>
        </p:nvGrpSpPr>
        <p:grpSpPr bwMode="auto">
          <a:xfrm>
            <a:off x="34925" y="-53254"/>
            <a:ext cx="9109075" cy="967769"/>
            <a:chOff x="0" y="497"/>
            <a:chExt cx="5790" cy="717"/>
          </a:xfrm>
        </p:grpSpPr>
        <p:sp>
          <p:nvSpPr>
            <p:cNvPr id="93188" name="Rectangle 3"/>
            <p:cNvSpPr>
              <a:spLocks noChangeArrowheads="1"/>
            </p:cNvSpPr>
            <p:nvPr/>
          </p:nvSpPr>
          <p:spPr bwMode="auto">
            <a:xfrm>
              <a:off x="30" y="497"/>
              <a:ext cx="576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lang="en-US" sz="5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3189" name="Rectangle 4"/>
            <p:cNvSpPr>
              <a:spLocks noChangeArrowheads="1"/>
            </p:cNvSpPr>
            <p:nvPr/>
          </p:nvSpPr>
          <p:spPr bwMode="auto">
            <a:xfrm>
              <a:off x="0" y="590"/>
              <a:ext cx="5760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r>
                <a:rPr lang="en-US" sz="3200" dirty="0">
                  <a:solidFill>
                    <a:srgbClr val="FFFF00"/>
                  </a:solidFill>
                  <a:latin typeface="Arial" charset="0"/>
                </a:rPr>
                <a:t>Adult Study Sites in the ALFSG 2019</a:t>
              </a:r>
            </a:p>
          </p:txBody>
        </p:sp>
      </p:grpSp>
      <p:sp>
        <p:nvSpPr>
          <p:cNvPr id="93186" name="Rectangle 5"/>
          <p:cNvSpPr>
            <a:spLocks noChangeArrowheads="1"/>
          </p:cNvSpPr>
          <p:nvPr/>
        </p:nvSpPr>
        <p:spPr bwMode="auto">
          <a:xfrm>
            <a:off x="457200" y="1066800"/>
            <a:ext cx="8229600" cy="3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39725" indent="-339725" eaLnBrk="0" hangingPunct="0">
              <a:lnSpc>
                <a:spcPct val="120000"/>
              </a:lnSpc>
              <a:buFontTx/>
              <a:buChar char="•"/>
            </a:pP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UT Southwestern				Lee/</a:t>
            </a:r>
            <a:r>
              <a:rPr lang="en-US" sz="1400" b="1" dirty="0" err="1">
                <a:solidFill>
                  <a:srgbClr val="FF9900"/>
                </a:solidFill>
                <a:latin typeface="Arial" charset="0"/>
              </a:rPr>
              <a:t>Tujios</a:t>
            </a: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/Rule/Rowan</a:t>
            </a:r>
          </a:p>
          <a:p>
            <a:pPr marL="339725" indent="-339725" eaLnBrk="0" hangingPunct="0">
              <a:lnSpc>
                <a:spcPct val="120000"/>
              </a:lnSpc>
              <a:buFontTx/>
              <a:buChar char="•"/>
            </a:pP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U Washington				</a:t>
            </a:r>
            <a:r>
              <a:rPr lang="en-US" sz="1400" b="1" dirty="0" err="1">
                <a:solidFill>
                  <a:srgbClr val="FF9900"/>
                </a:solidFill>
                <a:latin typeface="Arial" charset="0"/>
              </a:rPr>
              <a:t>Liou</a:t>
            </a: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/Kim</a:t>
            </a:r>
          </a:p>
          <a:p>
            <a:pPr marL="339725" indent="-339725" eaLnBrk="0" hangingPunct="0">
              <a:lnSpc>
                <a:spcPct val="120000"/>
              </a:lnSpc>
              <a:buFontTx/>
              <a:buChar char="•"/>
            </a:pP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UCSF					Hameed/</a:t>
            </a:r>
          </a:p>
          <a:p>
            <a:pPr marL="339725" indent="-339725" eaLnBrk="0" hangingPunct="0">
              <a:lnSpc>
                <a:spcPct val="120000"/>
              </a:lnSpc>
              <a:buFontTx/>
              <a:buChar char="•"/>
            </a:pP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Northwestern University</a:t>
            </a:r>
            <a:r>
              <a:rPr lang="en-US" sz="1400" dirty="0">
                <a:solidFill>
                  <a:srgbClr val="FF9900"/>
                </a:solidFill>
                <a:latin typeface="Arial" charset="0"/>
              </a:rPr>
              <a:t>			</a:t>
            </a: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Ganger/Gottstein</a:t>
            </a:r>
          </a:p>
          <a:p>
            <a:pPr marL="339725" indent="-339725" eaLnBrk="0" hangingPunct="0">
              <a:lnSpc>
                <a:spcPct val="120000"/>
              </a:lnSpc>
              <a:buFontTx/>
              <a:buChar char="•"/>
            </a:pP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Michigan 				Fontana/</a:t>
            </a:r>
          </a:p>
          <a:p>
            <a:pPr marL="339725" indent="-339725" eaLnBrk="0" hangingPunct="0">
              <a:lnSpc>
                <a:spcPct val="120000"/>
              </a:lnSpc>
              <a:buFontTx/>
              <a:buChar char="•"/>
            </a:pPr>
            <a:r>
              <a:rPr lang="en-US" sz="1400" b="1" dirty="0" err="1">
                <a:solidFill>
                  <a:srgbClr val="FF9900"/>
                </a:solidFill>
                <a:latin typeface="Arial" charset="0"/>
              </a:rPr>
              <a:t>Univ</a:t>
            </a: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 Alabama Birmingham			McGuire/Williams</a:t>
            </a:r>
          </a:p>
          <a:p>
            <a:pPr marL="339725" indent="-339725" eaLnBrk="0" hangingPunct="0">
              <a:lnSpc>
                <a:spcPct val="120000"/>
              </a:lnSpc>
              <a:buFontTx/>
              <a:buChar char="•"/>
            </a:pP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VCU					</a:t>
            </a:r>
            <a:r>
              <a:rPr lang="en-US" sz="1400" b="1" dirty="0" err="1">
                <a:solidFill>
                  <a:srgbClr val="FF9900"/>
                </a:solidFill>
                <a:latin typeface="Arial" charset="0"/>
              </a:rPr>
              <a:t>Stravitz</a:t>
            </a: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/Taylor</a:t>
            </a:r>
          </a:p>
          <a:p>
            <a:pPr marL="339725" indent="-339725" eaLnBrk="0" hangingPunct="0">
              <a:lnSpc>
                <a:spcPct val="120000"/>
              </a:lnSpc>
              <a:buFontTx/>
              <a:buChar char="•"/>
            </a:pP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MUSC Charleston			Koch/</a:t>
            </a:r>
            <a:r>
              <a:rPr lang="en-US" sz="1400" b="1" dirty="0" err="1">
                <a:solidFill>
                  <a:srgbClr val="FF9900"/>
                </a:solidFill>
                <a:latin typeface="Arial" charset="0"/>
              </a:rPr>
              <a:t>Crolley</a:t>
            </a:r>
            <a:endParaRPr lang="en-US" sz="1400" b="1" dirty="0">
              <a:solidFill>
                <a:srgbClr val="FF9900"/>
              </a:solidFill>
              <a:latin typeface="Arial" charset="0"/>
            </a:endParaRPr>
          </a:p>
          <a:p>
            <a:pPr marL="339725" indent="-339725" eaLnBrk="0" hangingPunct="0">
              <a:lnSpc>
                <a:spcPct val="120000"/>
              </a:lnSpc>
              <a:buFontTx/>
              <a:buChar char="•"/>
            </a:pP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Yale University				</a:t>
            </a:r>
            <a:r>
              <a:rPr lang="en-US" sz="1400" b="1" dirty="0" err="1">
                <a:solidFill>
                  <a:srgbClr val="FF9900"/>
                </a:solidFill>
                <a:latin typeface="Arial" charset="0"/>
              </a:rPr>
              <a:t>Schilsky</a:t>
            </a: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/Stavris</a:t>
            </a:r>
          </a:p>
          <a:p>
            <a:pPr marL="339725" indent="-339725" eaLnBrk="0" hangingPunct="0">
              <a:lnSpc>
                <a:spcPct val="120000"/>
              </a:lnSpc>
              <a:buFontTx/>
              <a:buChar char="•"/>
            </a:pP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University of Kansas			Olson/Taylor</a:t>
            </a:r>
          </a:p>
          <a:p>
            <a:pPr marL="339725" indent="-339725" eaLnBrk="0" hangingPunct="0">
              <a:lnSpc>
                <a:spcPct val="120000"/>
              </a:lnSpc>
              <a:buFontTx/>
              <a:buChar char="•"/>
            </a:pP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The Ohio State University			</a:t>
            </a:r>
            <a:r>
              <a:rPr lang="en-US" sz="1400" b="1" dirty="0" err="1">
                <a:solidFill>
                  <a:srgbClr val="FF9900"/>
                </a:solidFill>
                <a:latin typeface="Arial" charset="0"/>
              </a:rPr>
              <a:t>Hanje</a:t>
            </a: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/Hayes</a:t>
            </a:r>
          </a:p>
          <a:p>
            <a:pPr marL="339725" indent="-339725" eaLnBrk="0" hangingPunct="0">
              <a:lnSpc>
                <a:spcPct val="120000"/>
              </a:lnSpc>
              <a:buFontTx/>
              <a:buChar char="•"/>
            </a:pP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University of Alberta			</a:t>
            </a:r>
            <a:r>
              <a:rPr lang="en-US" sz="1400" b="1" dirty="0" err="1">
                <a:solidFill>
                  <a:srgbClr val="FF9900"/>
                </a:solidFill>
                <a:latin typeface="Arial" charset="0"/>
              </a:rPr>
              <a:t>Karvellas</a:t>
            </a:r>
            <a:r>
              <a:rPr lang="en-US" sz="1400" b="1" dirty="0">
                <a:solidFill>
                  <a:srgbClr val="FF9900"/>
                </a:solidFill>
                <a:latin typeface="Arial" charset="0"/>
              </a:rPr>
              <a:t>/</a:t>
            </a:r>
            <a:r>
              <a:rPr lang="en-US" sz="1400" b="1" dirty="0" err="1">
                <a:solidFill>
                  <a:srgbClr val="FF9900"/>
                </a:solidFill>
                <a:latin typeface="Arial" charset="0"/>
              </a:rPr>
              <a:t>Baig</a:t>
            </a:r>
            <a:endParaRPr lang="en-US" sz="1400" b="1" dirty="0">
              <a:solidFill>
                <a:srgbClr val="FF9900"/>
              </a:solidFill>
              <a:latin typeface="Arial" charset="0"/>
            </a:endParaRPr>
          </a:p>
        </p:txBody>
      </p:sp>
      <p:sp>
        <p:nvSpPr>
          <p:cNvPr id="93187" name="Line 6"/>
          <p:cNvSpPr>
            <a:spLocks noChangeShapeType="1"/>
          </p:cNvSpPr>
          <p:nvPr/>
        </p:nvSpPr>
        <p:spPr bwMode="auto">
          <a:xfrm>
            <a:off x="609600" y="990600"/>
            <a:ext cx="7848600" cy="0"/>
          </a:xfrm>
          <a:prstGeom prst="line">
            <a:avLst/>
          </a:prstGeom>
          <a:noFill/>
          <a:ln w="57150" cmpd="thickThin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B7B7B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4724400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UTSW: Admin Center</a:t>
            </a:r>
            <a:endParaRPr lang="en-US" sz="1600" b="1" u="sng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5181600"/>
            <a:ext cx="24384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FFFF"/>
                </a:solidFill>
              </a:rPr>
              <a:t>Nahid</a:t>
            </a:r>
            <a:r>
              <a:rPr lang="en-US" sz="1600" b="1" dirty="0">
                <a:solidFill>
                  <a:srgbClr val="FFFFFF"/>
                </a:solidFill>
              </a:rPr>
              <a:t> Attar</a:t>
            </a:r>
          </a:p>
          <a:p>
            <a:r>
              <a:rPr lang="en-US" sz="1600" b="1" dirty="0" err="1">
                <a:solidFill>
                  <a:srgbClr val="FFFFFF"/>
                </a:solidFill>
              </a:rPr>
              <a:t>Rehana</a:t>
            </a:r>
            <a:r>
              <a:rPr lang="en-US" sz="1600" b="1" dirty="0">
                <a:solidFill>
                  <a:srgbClr val="FFFFFF"/>
                </a:solidFill>
              </a:rPr>
              <a:t> Mohammed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Ambar Hill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Debra Rowan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Jody Rule, PhD</a:t>
            </a:r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4648200"/>
            <a:ext cx="358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MUSC: Data Coordinating Center</a:t>
            </a:r>
          </a:p>
          <a:p>
            <a:endParaRPr lang="en-US" sz="1600" b="1" dirty="0"/>
          </a:p>
          <a:p>
            <a:r>
              <a:rPr lang="en-US" sz="1600" b="1" dirty="0">
                <a:solidFill>
                  <a:srgbClr val="FFFFFF"/>
                </a:solidFill>
              </a:rPr>
              <a:t>Valerie </a:t>
            </a:r>
            <a:r>
              <a:rPr lang="en-US" sz="1600" b="1" dirty="0" err="1">
                <a:solidFill>
                  <a:srgbClr val="FFFFFF"/>
                </a:solidFill>
              </a:rPr>
              <a:t>Durkalski</a:t>
            </a:r>
            <a:r>
              <a:rPr lang="en-US" sz="1600" b="1" dirty="0">
                <a:solidFill>
                  <a:srgbClr val="FFFFFF"/>
                </a:solidFill>
              </a:rPr>
              <a:t>, PhD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Caitlyn </a:t>
            </a:r>
            <a:r>
              <a:rPr lang="en-US" sz="1600" b="1" dirty="0" err="1">
                <a:solidFill>
                  <a:srgbClr val="FFFFFF"/>
                </a:solidFill>
              </a:rPr>
              <a:t>Meinzer</a:t>
            </a:r>
            <a:r>
              <a:rPr lang="en-US" sz="1600" b="1" dirty="0">
                <a:solidFill>
                  <a:srgbClr val="FFFFFF"/>
                </a:solidFill>
              </a:rPr>
              <a:t>, PhD</a:t>
            </a:r>
          </a:p>
          <a:p>
            <a:r>
              <a:rPr lang="en-US" sz="1600" b="1" dirty="0">
                <a:solidFill>
                  <a:srgbClr val="FFFFFF"/>
                </a:solidFill>
              </a:rPr>
              <a:t>Evan </a:t>
            </a:r>
            <a:r>
              <a:rPr lang="en-US" sz="1600" b="1" dirty="0" err="1">
                <a:solidFill>
                  <a:srgbClr val="FFFFFF"/>
                </a:solidFill>
              </a:rPr>
              <a:t>Tomaszek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>
                <a:solidFill>
                  <a:srgbClr val="FFFFFF"/>
                </a:solidFill>
              </a:rPr>
              <a:t>Kristen </a:t>
            </a:r>
            <a:r>
              <a:rPr lang="en-US" sz="1600" b="1" dirty="0" err="1">
                <a:solidFill>
                  <a:srgbClr val="FFFFFF"/>
                </a:solidFill>
              </a:rPr>
              <a:t>Clasen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>
                <a:solidFill>
                  <a:srgbClr val="FFFFFF"/>
                </a:solidFill>
              </a:rPr>
              <a:t>Michelle Gottfried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704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144000" cy="181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70406" name="Picture 6" descr="Main Meeting Roo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488" y="4251325"/>
            <a:ext cx="3897312" cy="26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4495800"/>
            <a:ext cx="2743199" cy="2432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560370"/>
            <a:ext cx="2590800" cy="22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21696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AutoShape 3"/>
          <p:cNvSpPr>
            <a:spLocks noChangeArrowheads="1"/>
          </p:cNvSpPr>
          <p:nvPr/>
        </p:nvSpPr>
        <p:spPr bwMode="auto">
          <a:xfrm>
            <a:off x="1828800" y="3200400"/>
            <a:ext cx="5181600" cy="1143000"/>
          </a:xfrm>
          <a:prstGeom prst="can">
            <a:avLst>
              <a:gd name="adj" fmla="val 25000"/>
            </a:avLst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09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447800"/>
            <a:ext cx="8382000" cy="51054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endParaRPr lang="en-US" sz="2400" b="1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50000"/>
              </a:lnSpc>
              <a:defRPr/>
            </a:pPr>
            <a:endParaRPr lang="en-US" sz="2400" b="1">
              <a:solidFill>
                <a:schemeClr val="bg1"/>
              </a:solidFill>
              <a:latin typeface="Arial" charset="0"/>
              <a:ea typeface="ＭＳ Ｐゴシック" charset="0"/>
              <a:cs typeface="Times" charset="0"/>
            </a:endParaRPr>
          </a:p>
        </p:txBody>
      </p:sp>
      <p:sp>
        <p:nvSpPr>
          <p:cNvPr id="8099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276600"/>
            <a:ext cx="83820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FF9900"/>
                </a:solidFill>
                <a:latin typeface="Helvetica" charset="0"/>
                <a:ea typeface="ＭＳ Ｐゴシック" charset="0"/>
                <a:cs typeface="Times" charset="0"/>
              </a:rPr>
              <a:t>Acute Liver Failure</a:t>
            </a:r>
            <a:endParaRPr lang="en-US" sz="2400" b="1" dirty="0">
              <a:ea typeface="ＭＳ Ｐゴシック" charset="0"/>
              <a:cs typeface="Times" charset="0"/>
            </a:endParaRP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685800" y="6096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Apoptosis </a:t>
            </a:r>
          </a:p>
        </p:txBody>
      </p:sp>
      <p:sp>
        <p:nvSpPr>
          <p:cNvPr id="105477" name="Text Box 6"/>
          <p:cNvSpPr txBox="1">
            <a:spLocks noChangeArrowheads="1"/>
          </p:cNvSpPr>
          <p:nvPr/>
        </p:nvSpPr>
        <p:spPr bwMode="auto">
          <a:xfrm>
            <a:off x="685800" y="16002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Necrosis</a:t>
            </a:r>
          </a:p>
        </p:txBody>
      </p:sp>
      <p:sp>
        <p:nvSpPr>
          <p:cNvPr id="105478" name="Text Box 7"/>
          <p:cNvSpPr txBox="1">
            <a:spLocks noChangeArrowheads="1"/>
          </p:cNvSpPr>
          <p:nvPr/>
        </p:nvSpPr>
        <p:spPr bwMode="auto">
          <a:xfrm>
            <a:off x="4953000" y="3810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Innate immunity </a:t>
            </a:r>
          </a:p>
        </p:txBody>
      </p:sp>
      <p:sp>
        <p:nvSpPr>
          <p:cNvPr id="105479" name="Text Box 9"/>
          <p:cNvSpPr txBox="1">
            <a:spLocks noChangeArrowheads="1"/>
          </p:cNvSpPr>
          <p:nvPr/>
        </p:nvSpPr>
        <p:spPr bwMode="auto">
          <a:xfrm>
            <a:off x="6248400" y="2286000"/>
            <a:ext cx="2743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DIC</a:t>
            </a:r>
          </a:p>
        </p:txBody>
      </p:sp>
      <p:sp>
        <p:nvSpPr>
          <p:cNvPr id="105480" name="Text Box 10"/>
          <p:cNvSpPr txBox="1">
            <a:spLocks noChangeArrowheads="1"/>
          </p:cNvSpPr>
          <p:nvPr/>
        </p:nvSpPr>
        <p:spPr bwMode="auto">
          <a:xfrm>
            <a:off x="2438400" y="457200"/>
            <a:ext cx="3886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Loss of oval cells</a:t>
            </a:r>
          </a:p>
        </p:txBody>
      </p:sp>
      <p:sp>
        <p:nvSpPr>
          <p:cNvPr id="105481" name="Text Box 12"/>
          <p:cNvSpPr txBox="1">
            <a:spLocks noChangeArrowheads="1"/>
          </p:cNvSpPr>
          <p:nvPr/>
        </p:nvSpPr>
        <p:spPr bwMode="auto">
          <a:xfrm>
            <a:off x="6324600" y="1766888"/>
            <a:ext cx="3810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Local factors</a:t>
            </a:r>
            <a:endParaRPr lang="en-US" sz="2800" b="1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82" name="Line 15"/>
          <p:cNvSpPr>
            <a:spLocks noChangeShapeType="1"/>
          </p:cNvSpPr>
          <p:nvPr/>
        </p:nvSpPr>
        <p:spPr bwMode="auto">
          <a:xfrm flipH="1">
            <a:off x="4648200" y="2209800"/>
            <a:ext cx="1752600" cy="1143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83" name="Line 16"/>
          <p:cNvSpPr>
            <a:spLocks noChangeShapeType="1"/>
          </p:cNvSpPr>
          <p:nvPr/>
        </p:nvSpPr>
        <p:spPr bwMode="auto">
          <a:xfrm flipH="1">
            <a:off x="4876800" y="2667000"/>
            <a:ext cx="236220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84" name="Line 17"/>
          <p:cNvSpPr>
            <a:spLocks noChangeShapeType="1"/>
          </p:cNvSpPr>
          <p:nvPr/>
        </p:nvSpPr>
        <p:spPr bwMode="auto">
          <a:xfrm>
            <a:off x="1905000" y="1143000"/>
            <a:ext cx="2133600" cy="2209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85" name="Line 18"/>
          <p:cNvSpPr>
            <a:spLocks noChangeShapeType="1"/>
          </p:cNvSpPr>
          <p:nvPr/>
        </p:nvSpPr>
        <p:spPr bwMode="auto">
          <a:xfrm flipH="1">
            <a:off x="4191000" y="914400"/>
            <a:ext cx="1905000" cy="2362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86" name="Line 21"/>
          <p:cNvSpPr>
            <a:spLocks noChangeShapeType="1"/>
          </p:cNvSpPr>
          <p:nvPr/>
        </p:nvSpPr>
        <p:spPr bwMode="auto">
          <a:xfrm>
            <a:off x="1905000" y="2057400"/>
            <a:ext cx="1752600" cy="1295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87" name="Line 22"/>
          <p:cNvSpPr>
            <a:spLocks noChangeShapeType="1"/>
          </p:cNvSpPr>
          <p:nvPr/>
        </p:nvSpPr>
        <p:spPr bwMode="auto">
          <a:xfrm>
            <a:off x="3810000" y="914400"/>
            <a:ext cx="228600" cy="2362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88" name="Line 25"/>
          <p:cNvSpPr>
            <a:spLocks noChangeShapeType="1"/>
          </p:cNvSpPr>
          <p:nvPr/>
        </p:nvSpPr>
        <p:spPr bwMode="auto">
          <a:xfrm>
            <a:off x="4953000" y="4343400"/>
            <a:ext cx="2133600" cy="1981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89" name="Line 26"/>
          <p:cNvSpPr>
            <a:spLocks noChangeShapeType="1"/>
          </p:cNvSpPr>
          <p:nvPr/>
        </p:nvSpPr>
        <p:spPr bwMode="auto">
          <a:xfrm>
            <a:off x="5638800" y="4343400"/>
            <a:ext cx="2209800" cy="838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90" name="Line 27"/>
          <p:cNvSpPr>
            <a:spLocks noChangeShapeType="1"/>
          </p:cNvSpPr>
          <p:nvPr/>
        </p:nvSpPr>
        <p:spPr bwMode="auto">
          <a:xfrm flipH="1">
            <a:off x="3733800" y="4343400"/>
            <a:ext cx="304800" cy="2057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91" name="Line 28"/>
          <p:cNvSpPr>
            <a:spLocks noChangeShapeType="1"/>
          </p:cNvSpPr>
          <p:nvPr/>
        </p:nvSpPr>
        <p:spPr bwMode="auto">
          <a:xfrm flipH="1">
            <a:off x="1828800" y="4343400"/>
            <a:ext cx="1981200" cy="1600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92" name="Text Box 29"/>
          <p:cNvSpPr txBox="1">
            <a:spLocks noChangeArrowheads="1"/>
          </p:cNvSpPr>
          <p:nvPr/>
        </p:nvSpPr>
        <p:spPr bwMode="auto">
          <a:xfrm>
            <a:off x="2209800" y="6338888"/>
            <a:ext cx="3429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Poor toxin clearance</a:t>
            </a:r>
          </a:p>
        </p:txBody>
      </p:sp>
      <p:sp>
        <p:nvSpPr>
          <p:cNvPr id="105493" name="Text Box 30"/>
          <p:cNvSpPr txBox="1">
            <a:spLocks noChangeArrowheads="1"/>
          </p:cNvSpPr>
          <p:nvPr/>
        </p:nvSpPr>
        <p:spPr bwMode="auto">
          <a:xfrm>
            <a:off x="381000" y="60198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Poor synthetic fxn</a:t>
            </a:r>
          </a:p>
        </p:txBody>
      </p:sp>
      <p:sp>
        <p:nvSpPr>
          <p:cNvPr id="105494" name="Text Box 32"/>
          <p:cNvSpPr txBox="1">
            <a:spLocks noChangeArrowheads="1"/>
          </p:cNvSpPr>
          <p:nvPr/>
        </p:nvSpPr>
        <p:spPr bwMode="auto">
          <a:xfrm>
            <a:off x="5486400" y="6338888"/>
            <a:ext cx="3429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Increased infection risk</a:t>
            </a:r>
          </a:p>
        </p:txBody>
      </p:sp>
      <p:sp>
        <p:nvSpPr>
          <p:cNvPr id="105495" name="Text Box 35"/>
          <p:cNvSpPr txBox="1">
            <a:spLocks noChangeArrowheads="1"/>
          </p:cNvSpPr>
          <p:nvPr/>
        </p:nvSpPr>
        <p:spPr bwMode="auto">
          <a:xfrm>
            <a:off x="228600" y="2438400"/>
            <a:ext cx="3429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Cytokines</a:t>
            </a:r>
          </a:p>
        </p:txBody>
      </p:sp>
      <p:sp>
        <p:nvSpPr>
          <p:cNvPr id="105496" name="Line 36"/>
          <p:cNvSpPr>
            <a:spLocks noChangeShapeType="1"/>
          </p:cNvSpPr>
          <p:nvPr/>
        </p:nvSpPr>
        <p:spPr bwMode="auto">
          <a:xfrm>
            <a:off x="1295400" y="2895600"/>
            <a:ext cx="2133600" cy="381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97" name="Line 37"/>
          <p:cNvSpPr>
            <a:spLocks noChangeShapeType="1"/>
          </p:cNvSpPr>
          <p:nvPr/>
        </p:nvSpPr>
        <p:spPr bwMode="auto">
          <a:xfrm>
            <a:off x="4495800" y="4343400"/>
            <a:ext cx="838200" cy="1524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98" name="Text Box 38"/>
          <p:cNvSpPr txBox="1">
            <a:spLocks noChangeArrowheads="1"/>
          </p:cNvSpPr>
          <p:nvPr/>
        </p:nvSpPr>
        <p:spPr bwMode="auto">
          <a:xfrm>
            <a:off x="0" y="5059363"/>
            <a:ext cx="2286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Cerebral edema</a:t>
            </a:r>
            <a:endParaRPr lang="en-US" sz="2200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499" name="Text Box 39"/>
          <p:cNvSpPr txBox="1">
            <a:spLocks noChangeArrowheads="1"/>
          </p:cNvSpPr>
          <p:nvPr/>
        </p:nvSpPr>
        <p:spPr bwMode="auto">
          <a:xfrm>
            <a:off x="6553200" y="51816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Toxic cellular debris</a:t>
            </a:r>
            <a:endParaRPr lang="en-US" sz="2000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500" name="Text Box 41"/>
          <p:cNvSpPr txBox="1">
            <a:spLocks noChangeArrowheads="1"/>
          </p:cNvSpPr>
          <p:nvPr/>
        </p:nvSpPr>
        <p:spPr bwMode="auto">
          <a:xfrm>
            <a:off x="4343400" y="5562600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No regeneration</a:t>
            </a:r>
          </a:p>
        </p:txBody>
      </p:sp>
      <p:sp>
        <p:nvSpPr>
          <p:cNvPr id="105501" name="Text Box 42"/>
          <p:cNvSpPr txBox="1">
            <a:spLocks noChangeArrowheads="1"/>
          </p:cNvSpPr>
          <p:nvPr/>
        </p:nvSpPr>
        <p:spPr bwMode="auto">
          <a:xfrm>
            <a:off x="0" y="0"/>
            <a:ext cx="2286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F542"/>
                </a:solidFill>
                <a:latin typeface="Arial" charset="0"/>
                <a:ea typeface="ＭＳ Ｐゴシック"/>
                <a:cs typeface="ＭＳ Ｐゴシック"/>
              </a:rPr>
              <a:t>CAUSE</a:t>
            </a:r>
            <a:endParaRPr lang="en-US" sz="2800">
              <a:solidFill>
                <a:srgbClr val="FFF54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5502" name="Text Box 43"/>
          <p:cNvSpPr txBox="1">
            <a:spLocks noChangeArrowheads="1"/>
          </p:cNvSpPr>
          <p:nvPr/>
        </p:nvSpPr>
        <p:spPr bwMode="auto">
          <a:xfrm>
            <a:off x="0" y="6338888"/>
            <a:ext cx="2286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F542"/>
                </a:solidFill>
                <a:latin typeface="Arial" charset="0"/>
                <a:ea typeface="ＭＳ Ｐゴシック"/>
                <a:cs typeface="ＭＳ Ｐゴシック"/>
              </a:rPr>
              <a:t>EFFECT</a:t>
            </a:r>
            <a:endParaRPr lang="en-US" sz="2800">
              <a:solidFill>
                <a:srgbClr val="FFF54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05503" name="Line 40"/>
          <p:cNvSpPr>
            <a:spLocks noChangeShapeType="1"/>
          </p:cNvSpPr>
          <p:nvPr/>
        </p:nvSpPr>
        <p:spPr bwMode="auto">
          <a:xfrm flipH="1">
            <a:off x="1219200" y="4343400"/>
            <a:ext cx="167640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504" name="Line 18"/>
          <p:cNvSpPr>
            <a:spLocks noChangeShapeType="1"/>
          </p:cNvSpPr>
          <p:nvPr/>
        </p:nvSpPr>
        <p:spPr bwMode="auto">
          <a:xfrm flipH="1">
            <a:off x="4495800" y="1295400"/>
            <a:ext cx="2438400" cy="1981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B7B7B7"/>
              </a:solidFill>
              <a:latin typeface="Helvetica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5505" name="Text Box 7"/>
          <p:cNvSpPr txBox="1">
            <a:spLocks noChangeArrowheads="1"/>
          </p:cNvSpPr>
          <p:nvPr/>
        </p:nvSpPr>
        <p:spPr bwMode="auto">
          <a:xfrm>
            <a:off x="6172200" y="914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B7B7B7"/>
                </a:solidFill>
                <a:latin typeface="Helvetica" pitchFamily="34" charset="0"/>
                <a:ea typeface="ＭＳ Ｐゴシック"/>
                <a:cs typeface="ＭＳ Ｐゴシック"/>
              </a:rPr>
              <a:t>Adaptive immunity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A97D25-D517-3640-8DFD-748FAAFC6953}"/>
              </a:ext>
            </a:extLst>
          </p:cNvPr>
          <p:cNvSpPr txBox="1"/>
          <p:nvPr/>
        </p:nvSpPr>
        <p:spPr>
          <a:xfrm>
            <a:off x="2513116" y="1466354"/>
            <a:ext cx="3429000" cy="553998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FF00"/>
                </a:solidFill>
              </a:rPr>
              <a:t>Genomics</a:t>
            </a:r>
          </a:p>
        </p:txBody>
      </p:sp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rget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5801"/>
            <a:ext cx="8181975" cy="683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43434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acuteliverfailure.org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01188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067800" cy="11430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sz="2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Acute Liver Failure Study Group (ALFSG):</a:t>
            </a:r>
            <a:br>
              <a:rPr lang="en-US" sz="2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Rationale: Network to study a rare disease</a:t>
            </a:r>
            <a:endParaRPr lang="en-US" sz="2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0"/>
            <a:ext cx="9144000" cy="35052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8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Began in 1998, currently 12 adult sites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2,600+ ALF cases in adult, ~1,100 in PALF registry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Plus 780 ALI, defined as: INR &gt;2.0/no </a:t>
            </a:r>
            <a:r>
              <a:rPr lang="en-US" sz="2800" b="1" dirty="0" err="1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enceph</a:t>
            </a:r>
            <a:endParaRPr lang="en-US" sz="2800" b="1" dirty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b="1" dirty="0">
                <a:solidFill>
                  <a:srgbClr val="FFFFFF"/>
                </a:solidFill>
                <a:latin typeface="Helvetica" charset="0"/>
                <a:ea typeface="ＭＳ Ｐゴシック" charset="0"/>
                <a:cs typeface="ＭＳ Ｐゴシック" charset="0"/>
              </a:rPr>
              <a:t>Three directions: 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Prospective clinical data, sera, urine, plasma, DNA, Numerous ancillary studies in progress: 105 </a:t>
            </a:r>
            <a:r>
              <a:rPr lang="en-US" sz="2400" b="1" dirty="0" err="1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ms.</a:t>
            </a: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!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2400" b="1" dirty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Therapy trials: NAC, STOP-ALF; MBT and ROTEM</a:t>
            </a:r>
            <a:endParaRPr lang="en-US" sz="2400" dirty="0">
              <a:latin typeface="Helvetica" charset="0"/>
              <a:ea typeface="ＭＳ Ｐゴシック" charset="0"/>
            </a:endParaRPr>
          </a:p>
        </p:txBody>
      </p:sp>
      <p:sp>
        <p:nvSpPr>
          <p:cNvPr id="25603" name="Line 4"/>
          <p:cNvSpPr>
            <a:spLocks noChangeShapeType="1"/>
          </p:cNvSpPr>
          <p:nvPr/>
        </p:nvSpPr>
        <p:spPr bwMode="auto">
          <a:xfrm>
            <a:off x="685800" y="2057400"/>
            <a:ext cx="7696200" cy="0"/>
          </a:xfrm>
          <a:prstGeom prst="line">
            <a:avLst/>
          </a:prstGeom>
          <a:noFill/>
          <a:ln w="57150" cmpd="thickThin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2209800" y="62484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ALFSG funding: NIDDK U-01 through 2020</a:t>
            </a:r>
          </a:p>
        </p:txBody>
      </p:sp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067800" cy="11430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1998: where were you/we then?</a:t>
            </a:r>
            <a:endParaRPr lang="en-US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1600"/>
            <a:ext cx="9144000" cy="4648201"/>
          </a:xfrm>
        </p:spPr>
        <p:txBody>
          <a:bodyPr/>
          <a:lstStyle/>
          <a:p>
            <a:r>
              <a:rPr lang="en-US" sz="3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Clinton affair w/ Monica Lewinsky, House sends impeachment findings to Senate</a:t>
            </a:r>
          </a:p>
          <a:p>
            <a:r>
              <a:rPr lang="en-US" sz="3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Olympics in Nagano, Japan</a:t>
            </a:r>
          </a:p>
          <a:p>
            <a:r>
              <a:rPr lang="en-US" sz="3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‘Titanic’ wins 11 Oscars</a:t>
            </a:r>
          </a:p>
          <a:p>
            <a:r>
              <a:rPr lang="en-US" sz="3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Friday agreement signed in Belfast </a:t>
            </a:r>
          </a:p>
          <a:p>
            <a:r>
              <a:rPr lang="en-US" sz="3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Euro coins were minted</a:t>
            </a:r>
          </a:p>
          <a:p>
            <a:r>
              <a:rPr lang="en-US" sz="3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shuttle Endeavor lifts off to equip the International Space Station</a:t>
            </a:r>
          </a:p>
          <a:p>
            <a:r>
              <a:rPr lang="en-US" sz="3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1998: first patient enrolled at Mayo Rochester Jan 2</a:t>
            </a:r>
            <a:r>
              <a:rPr lang="en-US" sz="3000" baseline="30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endParaRPr lang="en-US" sz="2400" dirty="0">
              <a:latin typeface="Helvetica" charset="0"/>
              <a:ea typeface="ＭＳ Ｐゴシック" charset="0"/>
            </a:endParaRPr>
          </a:p>
        </p:txBody>
      </p:sp>
      <p:sp>
        <p:nvSpPr>
          <p:cNvPr id="107523" name="Line 4"/>
          <p:cNvSpPr>
            <a:spLocks noChangeShapeType="1"/>
          </p:cNvSpPr>
          <p:nvPr/>
        </p:nvSpPr>
        <p:spPr bwMode="auto">
          <a:xfrm>
            <a:off x="723900" y="1219200"/>
            <a:ext cx="7696200" cy="0"/>
          </a:xfrm>
          <a:prstGeom prst="line">
            <a:avLst/>
          </a:prstGeom>
          <a:noFill/>
          <a:ln w="57150" cmpd="thickThin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52345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AEAF1-9F5C-9242-AECD-830C48065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52500"/>
            <a:ext cx="8079698" cy="56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F0040-AE50-1142-A0DA-4CA604293CE7}"/>
              </a:ext>
            </a:extLst>
          </p:cNvPr>
          <p:cNvSpPr txBox="1"/>
          <p:nvPr/>
        </p:nvSpPr>
        <p:spPr>
          <a:xfrm>
            <a:off x="2133600" y="277091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Journey through the Years</a:t>
            </a:r>
          </a:p>
        </p:txBody>
      </p:sp>
    </p:spTree>
    <p:extLst>
      <p:ext uri="{BB962C8B-B14F-4D97-AF65-F5344CB8AC3E}">
        <p14:creationId xmlns:p14="http://schemas.microsoft.com/office/powerpoint/2010/main" val="3741953994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Default Design">
  <a:themeElements>
    <a:clrScheme name="Custom 49">
      <a:dk1>
        <a:srgbClr val="09070A"/>
      </a:dk1>
      <a:lt1>
        <a:srgbClr val="B7B7B7"/>
      </a:lt1>
      <a:dk2>
        <a:srgbClr val="000000"/>
      </a:dk2>
      <a:lt2>
        <a:srgbClr val="FFFFFF"/>
      </a:lt2>
      <a:accent1>
        <a:srgbClr val="FFFFFF"/>
      </a:accent1>
      <a:accent2>
        <a:srgbClr val="02020A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Custom 49">
      <a:dk1>
        <a:srgbClr val="09070A"/>
      </a:dk1>
      <a:lt1>
        <a:srgbClr val="B7B7B7"/>
      </a:lt1>
      <a:dk2>
        <a:srgbClr val="000000"/>
      </a:dk2>
      <a:lt2>
        <a:srgbClr val="FFFFFF"/>
      </a:lt2>
      <a:accent1>
        <a:srgbClr val="FFFFFF"/>
      </a:accent1>
      <a:accent2>
        <a:srgbClr val="02020A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Custom 49">
      <a:dk1>
        <a:srgbClr val="09070A"/>
      </a:dk1>
      <a:lt1>
        <a:srgbClr val="B7B7B7"/>
      </a:lt1>
      <a:dk2>
        <a:srgbClr val="000000"/>
      </a:dk2>
      <a:lt2>
        <a:srgbClr val="FFFFFF"/>
      </a:lt2>
      <a:accent1>
        <a:srgbClr val="FFFFFF"/>
      </a:accent1>
      <a:accent2>
        <a:srgbClr val="02020A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Custom 49">
      <a:dk1>
        <a:srgbClr val="09070A"/>
      </a:dk1>
      <a:lt1>
        <a:srgbClr val="B7B7B7"/>
      </a:lt1>
      <a:dk2>
        <a:srgbClr val="000000"/>
      </a:dk2>
      <a:lt2>
        <a:srgbClr val="FFFFFF"/>
      </a:lt2>
      <a:accent1>
        <a:srgbClr val="FFFFFF"/>
      </a:accent1>
      <a:accent2>
        <a:srgbClr val="02020A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Custom 5">
      <a:dk1>
        <a:srgbClr val="5BABFF"/>
      </a:dk1>
      <a:lt1>
        <a:srgbClr val="C7D7D6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1D1D1D"/>
      </a:accent3>
      <a:accent4>
        <a:srgbClr val="FCFCFC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bg1">
                <a:alpha val="64000"/>
              </a:schemeClr>
            </a:solidFill>
            <a:effectLst/>
            <a:latin typeface="Helvetica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bg1">
                <a:alpha val="64000"/>
              </a:schemeClr>
            </a:solidFill>
            <a:effectLst/>
            <a:latin typeface="Helvetica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Custom 49">
      <a:dk1>
        <a:srgbClr val="09070A"/>
      </a:dk1>
      <a:lt1>
        <a:srgbClr val="B7B7B7"/>
      </a:lt1>
      <a:dk2>
        <a:srgbClr val="000000"/>
      </a:dk2>
      <a:lt2>
        <a:srgbClr val="FFFFFF"/>
      </a:lt2>
      <a:accent1>
        <a:srgbClr val="FFFFFF"/>
      </a:accent1>
      <a:accent2>
        <a:srgbClr val="02020A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Helvetica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25293</TotalTime>
  <Words>2112</Words>
  <Application>Microsoft Macintosh PowerPoint</Application>
  <PresentationFormat>On-screen Show (4:3)</PresentationFormat>
  <Paragraphs>571</Paragraphs>
  <Slides>60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77" baseType="lpstr">
      <vt:lpstr>ＭＳ Ｐゴシック</vt:lpstr>
      <vt:lpstr>Arial</vt:lpstr>
      <vt:lpstr>Calibri</vt:lpstr>
      <vt:lpstr>Helvetica</vt:lpstr>
      <vt:lpstr>Times</vt:lpstr>
      <vt:lpstr>Times New Roman</vt:lpstr>
      <vt:lpstr>WP Greek Century</vt:lpstr>
      <vt:lpstr>Default Design</vt:lpstr>
      <vt:lpstr>3_Default Design</vt:lpstr>
      <vt:lpstr>4_Default Design</vt:lpstr>
      <vt:lpstr>5_Default Design</vt:lpstr>
      <vt:lpstr>6_Default Design</vt:lpstr>
      <vt:lpstr>7_Default Design</vt:lpstr>
      <vt:lpstr>SPW 7.0 Graph</vt:lpstr>
      <vt:lpstr>Document</vt:lpstr>
      <vt:lpstr>Chart</vt:lpstr>
      <vt:lpstr>Worksheet</vt:lpstr>
      <vt:lpstr>Acute Liver Failure Study Group: A Success Story</vt:lpstr>
      <vt:lpstr>Disclosures</vt:lpstr>
      <vt:lpstr>ALFSG and ALF AIMS for this talk:  </vt:lpstr>
      <vt:lpstr>Acute Liver Failure: A ‘Super Orphan’ Disease  Fulminant Hepatic Failure</vt:lpstr>
      <vt:lpstr>Acute Liver Failure</vt:lpstr>
      <vt:lpstr>Acute Liver Failure</vt:lpstr>
      <vt:lpstr>Acute Liver Failure Study Group (ALFSG): Rationale: Network to study a rare disease</vt:lpstr>
      <vt:lpstr>1998: where were you/we then?</vt:lpstr>
      <vt:lpstr>PowerPoint Presentation</vt:lpstr>
      <vt:lpstr>ALFSG Accomplishments: 1998-2010</vt:lpstr>
      <vt:lpstr>ALFSG Accomplishments: 2010-2019</vt:lpstr>
      <vt:lpstr>PowerPoint Presentation</vt:lpstr>
      <vt:lpstr>PowerPoint Presentation</vt:lpstr>
      <vt:lpstr>PowerPoint Presentation</vt:lpstr>
      <vt:lpstr>Acetaminophen (Paracetamol) Hepatotoxicity </vt:lpstr>
      <vt:lpstr>PowerPoint Presentation</vt:lpstr>
      <vt:lpstr>Parkland Hospital study of APAP overdoses</vt:lpstr>
      <vt:lpstr>PowerPoint Presentation</vt:lpstr>
      <vt:lpstr>Acetaminophen (APAP-Cys) adducts assay</vt:lpstr>
      <vt:lpstr>PowerPoint Presentation</vt:lpstr>
      <vt:lpstr>Examination of APAP adducts in ALF</vt:lpstr>
      <vt:lpstr>Most frequent DILI agents in adults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Ornithine Phenyl Acetate (OPA): STOP-ALF Trial Lower ammonia to manage cerebral edema</vt:lpstr>
      <vt:lpstr>PowerPoint Presentation</vt:lpstr>
      <vt:lpstr> Safety and Tolerability of OPA for ALF Results of STOP-ALF Phase IIa Trial </vt:lpstr>
      <vt:lpstr>PowerPoint Presentation</vt:lpstr>
      <vt:lpstr>PowerPoint Presentation</vt:lpstr>
      <vt:lpstr>Transplant Outcomes in ALF: 1998-2013 Overall: 1696, of whom 614 (36%) listed</vt:lpstr>
      <vt:lpstr>PowerPoint Presentation</vt:lpstr>
      <vt:lpstr>PowerPoint Presentation</vt:lpstr>
      <vt:lpstr>KR Reddy et al  Determinants of Outcome Among Patients with Acute Liver Failure Listed for Liver Transplantation in the US Conclusions   </vt:lpstr>
      <vt:lpstr>PowerPoint Presentation</vt:lpstr>
      <vt:lpstr>Prognosis in ALF: Etiology is a Main Determinant</vt:lpstr>
      <vt:lpstr>ALFSG Prognostic Score Significance of Etiology and Coma Grade</vt:lpstr>
      <vt:lpstr>PowerPoint Presentation</vt:lpstr>
      <vt:lpstr>PowerPoint Presentation</vt:lpstr>
      <vt:lpstr>Outcomes in Adults with Acute Liver Failure from 1998-2013:  An Observational Cohort Study Have changes in management/outcomes occurred?  </vt:lpstr>
      <vt:lpstr>PowerPoint Presentation</vt:lpstr>
      <vt:lpstr>PowerPoint Presentation</vt:lpstr>
      <vt:lpstr>Acute Liver Failure: A ‘Super Orphan’ Disease  Overall lessons</vt:lpstr>
      <vt:lpstr>Acute Liver Failure Study Group: Current Projects</vt:lpstr>
      <vt:lpstr>PowerPoint Presentation</vt:lpstr>
      <vt:lpstr>PowerPoint Presentation</vt:lpstr>
      <vt:lpstr>PowerPoint Presentation</vt:lpstr>
      <vt:lpstr>PowerPoint Presentation</vt:lpstr>
      <vt:lpstr>Clinical Case</vt:lpstr>
      <vt:lpstr>Acute Liver Failure: A ‘Super Orphan’ Disease  Lessons Learned</vt:lpstr>
      <vt:lpstr>PowerPoint Presentation</vt:lpstr>
      <vt:lpstr>PowerPoint Presentation</vt:lpstr>
      <vt:lpstr>PowerPoint Presentation</vt:lpstr>
    </vt:vector>
  </TitlesOfParts>
  <Manager/>
  <Company>Willliam Lee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Liver Failure in the US 2006:  Results from the US ALF Study Group</dc:title>
  <dc:subject/>
  <dc:creator>UT Southwestern</dc:creator>
  <cp:keywords/>
  <dc:description/>
  <cp:lastModifiedBy>Jonathan Maedche</cp:lastModifiedBy>
  <cp:revision>436</cp:revision>
  <cp:lastPrinted>2019-09-12T16:53:07Z</cp:lastPrinted>
  <dcterms:created xsi:type="dcterms:W3CDTF">2010-09-12T18:10:40Z</dcterms:created>
  <dcterms:modified xsi:type="dcterms:W3CDTF">2019-09-13T15:20:08Z</dcterms:modified>
  <cp:category/>
</cp:coreProperties>
</file>